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80" r:id="rId5"/>
    <p:sldId id="281" r:id="rId6"/>
    <p:sldId id="282" r:id="rId7"/>
    <p:sldId id="283" r:id="rId8"/>
    <p:sldId id="299" r:id="rId9"/>
    <p:sldId id="300" r:id="rId10"/>
    <p:sldId id="286" r:id="rId11"/>
    <p:sldId id="287" r:id="rId12"/>
    <p:sldId id="288" r:id="rId13"/>
    <p:sldId id="298" r:id="rId14"/>
    <p:sldId id="290" r:id="rId15"/>
    <p:sldId id="291" r:id="rId16"/>
    <p:sldId id="296" r:id="rId17"/>
    <p:sldId id="297" r:id="rId18"/>
    <p:sldId id="292" r:id="rId19"/>
    <p:sldId id="293" r:id="rId20"/>
    <p:sldId id="295" r:id="rId21"/>
    <p:sldId id="294" r:id="rId22"/>
    <p:sldId id="273" r:id="rId23"/>
    <p:sldId id="301" r:id="rId24"/>
  </p:sldIdLst>
  <p:sldSz cx="9144000" cy="6858000" type="screen4x3"/>
  <p:notesSz cx="6858000" cy="181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F9A83-9D22-A754-4987-B660F895BD45}" name="Kelly McCracken" initials="KM" userId="aaa961a4b8bec62f" providerId="Windows Live"/>
  <p188:author id="{FA6FD486-9338-4AFA-4C61-F6CCAED26AA6}" name="Wendy Childers" initials="WC" userId="S::wendychilders@childersconsulting.onmicrosoft.com::7bc5f38e-cb4b-48f3-9541-90b5b8e356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hillis Kim" initials="PK" lastIdx="8" clrIdx="0"/>
  <p:cmAuthor id="1" name="CDC User" initials="CU" lastIdx="11" clrIdx="1"/>
  <p:cmAuthor id="2" name="Carole Craft" initials="cac" lastIdx="2" clrIdx="2"/>
  <p:cmAuthor id="3" name="McDivitt, Judith (CDC/ONDIEH/NCCDPHP)" initials="MJ(" lastIdx="3" clrIdx="3"/>
  <p:cmAuthor id="4" name="Tara Kovach" initials="TK" lastIdx="3" clrIdx="4"/>
  <p:cmAuthor id="5" name="Bria Taylor" initials="BT" lastIdx="1" clrIdx="5"/>
  <p:cmAuthor id="6" name="Carole Craft" initials="CC" lastIdx="5" clrIdx="6"/>
  <p:cmAuthor id="7" name="Dianne Polome" initials="DP" lastIdx="10" clrIdx="7"/>
  <p:cmAuthor id="8" name="Julie Bromberg" initials="JB" lastIdx="10" clrIdx="8"/>
  <p:cmAuthor id="9" name="Karen Hilyard" initials="KH" lastIdx="12" clrIdx="9"/>
  <p:cmAuthor id="10" name="Miranda Brna" initials="MB" lastIdx="18" clrIdx="10"/>
  <p:cmAuthor id="11" name="Stefanie O'Brien" initials="SO" lastIdx="0" clrIdx="11"/>
  <p:cmAuthor id="12" name="McDivitt, Judith (CDC/DDNID/NCCDPHP/DDT)" initials="MJ(" lastIdx="8" clrIdx="12"/>
  <p:cmAuthor id="13" name="Smith, Bryce (CDC/DDNID/NCCDPHP/DDT)" initials="SB(" lastIdx="1" clrIdx="13">
    <p:extLst>
      <p:ext uri="{19B8F6BF-5375-455C-9EA6-DF929625EA0E}">
        <p15:presenceInfo xmlns:p15="http://schemas.microsoft.com/office/powerpoint/2012/main" userId="S-1-5-21-1207783550-2075000910-922709458-178814" providerId="AD"/>
      </p:ext>
    </p:extLst>
  </p:cmAuthor>
  <p:cmAuthor id="14" name="Petty, Joshua M. (Josh) (CDC/DDNID/NCCDPHP/DDT)" initials="PJM((" lastIdx="4" clrIdx="14">
    <p:extLst>
      <p:ext uri="{19B8F6BF-5375-455C-9EA6-DF929625EA0E}">
        <p15:presenceInfo xmlns:p15="http://schemas.microsoft.com/office/powerpoint/2012/main" userId="S-1-5-21-1207783550-2075000910-922709458-131559" providerId="AD"/>
      </p:ext>
    </p:extLst>
  </p:cmAuthor>
  <p:cmAuthor id="15" name="Luman, Elizabeth (CDC/DDNID/NCCDPHP/DDT)" initials="LE(" lastIdx="3" clrIdx="15">
    <p:extLst>
      <p:ext uri="{19B8F6BF-5375-455C-9EA6-DF929625EA0E}">
        <p15:presenceInfo xmlns:p15="http://schemas.microsoft.com/office/powerpoint/2012/main" userId="S-1-5-21-1207783550-2075000910-922709458-176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E20"/>
    <a:srgbClr val="27AAE1"/>
    <a:srgbClr val="39536C"/>
    <a:srgbClr val="2BB673"/>
    <a:srgbClr val="BE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74422" autoAdjust="0"/>
  </p:normalViewPr>
  <p:slideViewPr>
    <p:cSldViewPr>
      <p:cViewPr varScale="1">
        <p:scale>
          <a:sx n="49" d="100"/>
          <a:sy n="49" d="100"/>
        </p:scale>
        <p:origin x="1016" y="48"/>
      </p:cViewPr>
      <p:guideLst>
        <p:guide orient="horz" pos="816"/>
        <p:guide pos="33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9D4B6FA-4F6D-4900-8D1B-9E9B154D22DC}" type="datetimeFigureOut">
              <a:rPr lang="en-US" smtClean="0"/>
              <a:t>8/18/2022</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CD3D7432-3938-4209-A064-557341263AFF}" type="slidenum">
              <a:rPr lang="en-US" smtClean="0"/>
              <a:t>‹#›</a:t>
            </a:fld>
            <a:endParaRPr lang="en-US"/>
          </a:p>
        </p:txBody>
      </p:sp>
    </p:spTree>
    <p:extLst>
      <p:ext uri="{BB962C8B-B14F-4D97-AF65-F5344CB8AC3E}">
        <p14:creationId xmlns:p14="http://schemas.microsoft.com/office/powerpoint/2010/main" val="338525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vl1pPr>
          </a:lstStyle>
          <a:p>
            <a:fld id="{25A8C691-B262-4334-BDBA-FBA773B46403}" type="datetimeFigureOut">
              <a:rPr lang="en-US" smtClean="0"/>
              <a:t>8/18/2022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vl1pPr>
          </a:lstStyle>
          <a:p>
            <a:fld id="{DCFB45AF-E7E5-4393-B9E7-B36B92E281CF}" type="slidenum">
              <a:rPr lang="en-US" smtClean="0"/>
              <a:t>‹#›</a:t>
            </a:fld>
            <a:endParaRPr lang="en-US"/>
          </a:p>
        </p:txBody>
      </p:sp>
    </p:spTree>
    <p:extLst>
      <p:ext uri="{BB962C8B-B14F-4D97-AF65-F5344CB8AC3E}">
        <p14:creationId xmlns:p14="http://schemas.microsoft.com/office/powerpoint/2010/main" val="292179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[WELCOME participants, introduce yourself and your organization. THANK THEM for taking the time to discuss the important topic of how </a:t>
            </a:r>
            <a:r>
              <a:rPr lang="en-US" dirty="0" err="1">
                <a:solidFill>
                  <a:schemeClr val="tx1"/>
                </a:solidFill>
              </a:rPr>
              <a:t>prediabetes</a:t>
            </a:r>
            <a:r>
              <a:rPr lang="en-US" dirty="0">
                <a:solidFill>
                  <a:schemeClr val="tx1"/>
                </a:solidFill>
              </a:rPr>
              <a:t> is affecting their members and how they can help.]</a:t>
            </a:r>
          </a:p>
          <a:p>
            <a:endParaRPr lang="en-US" dirty="0">
              <a:solidFill>
                <a:schemeClr val="tx1"/>
              </a:solidFill>
            </a:endParaRPr>
          </a:p>
          <a:p>
            <a:r>
              <a:rPr lang="en-US" dirty="0">
                <a:solidFill>
                  <a:schemeClr val="tx1"/>
                </a:solidFill>
              </a:rPr>
              <a:t>[SHARE</a:t>
            </a:r>
            <a:r>
              <a:rPr lang="en-US" baseline="0" dirty="0">
                <a:solidFill>
                  <a:schemeClr val="tx1"/>
                </a:solidFill>
              </a:rPr>
              <a:t> </a:t>
            </a:r>
            <a:r>
              <a:rPr lang="en-US" dirty="0">
                <a:solidFill>
                  <a:schemeClr val="tx1"/>
                </a:solidFill>
              </a:rPr>
              <a:t>that lifestyle change programs like your program are </a:t>
            </a:r>
            <a:r>
              <a:rPr lang="en-US" baseline="0" dirty="0">
                <a:solidFill>
                  <a:schemeClr val="tx1"/>
                </a:solidFill>
              </a:rPr>
              <a:t>part of the National Diabetes Prevention Program, led by the Centers for Disease Control and Prevention. The National Diabetes Prevention Program is a public-private partnership of community organizations, private insurers, employers, health care organizations, faith-based organizations, and government agencies.]</a:t>
            </a:r>
            <a:endParaRPr lang="en-US" dirty="0">
              <a:solidFill>
                <a:schemeClr val="tx1"/>
              </a:solidFill>
            </a:endParaRPr>
          </a:p>
          <a:p>
            <a:endParaRPr lang="en-US" dirty="0">
              <a:solidFill>
                <a:schemeClr val="tx1"/>
              </a:solidFill>
            </a:endParaRPr>
          </a:p>
          <a:p>
            <a:r>
              <a:rPr lang="en-US" dirty="0">
                <a:solidFill>
                  <a:schemeClr val="tx1"/>
                </a:solidFill>
              </a:rPr>
              <a:t>[INSERT </a:t>
            </a:r>
            <a:r>
              <a:rPr lang="en-US" baseline="0" dirty="0">
                <a:solidFill>
                  <a:schemeClr val="tx1"/>
                </a:solidFill>
              </a:rPr>
              <a:t>any personal comments.]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a:t>
            </a:fld>
            <a:endParaRPr lang="en-US"/>
          </a:p>
        </p:txBody>
      </p:sp>
    </p:spTree>
    <p:extLst>
      <p:ext uri="{BB962C8B-B14F-4D97-AF65-F5344CB8AC3E}">
        <p14:creationId xmlns:p14="http://schemas.microsoft.com/office/powerpoint/2010/main" val="252632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tx1"/>
                </a:solidFill>
                <a:cs typeface="Times New Roman" pitchFamily="18" charset="0"/>
              </a:rPr>
              <a:t>The program is part of the National Diabetes Prevention Program, led by the Centers for Disease Control and Prevention, and offers a full year of support.</a:t>
            </a:r>
          </a:p>
          <a:p>
            <a:pPr marL="171450" indent="-171450">
              <a:buFont typeface="Arial" panose="020B0604020202020204" pitchFamily="34" charset="0"/>
              <a:buChar char="•"/>
            </a:pPr>
            <a:r>
              <a:rPr lang="en-US" sz="1200" b="0" dirty="0">
                <a:solidFill>
                  <a:schemeClr val="tx1"/>
                </a:solidFill>
                <a:cs typeface="Times New Roman" pitchFamily="18" charset="0"/>
              </a:rPr>
              <a:t>It can prevent or delay type 2 diabetes in high-risk individuals, such as those with prediabetes. </a:t>
            </a:r>
          </a:p>
          <a:p>
            <a:pPr marL="171450" indent="-171450">
              <a:buFont typeface="Arial" panose="020B0604020202020204" pitchFamily="34" charset="0"/>
              <a:buChar char="•"/>
            </a:pPr>
            <a:r>
              <a:rPr lang="en-US" baseline="0" dirty="0">
                <a:solidFill>
                  <a:schemeClr val="tx1"/>
                </a:solidFill>
              </a:rPr>
              <a:t>Accessibility is key for participation, so the program is currently offered in our community, at [insert locations]. </a:t>
            </a:r>
          </a:p>
          <a:p>
            <a:pPr marL="171450" indent="-171450">
              <a:buFont typeface="Arial" panose="020B0604020202020204" pitchFamily="34" charset="0"/>
              <a:buChar char="•"/>
            </a:pPr>
            <a:r>
              <a:rPr lang="en-US" baseline="0" dirty="0">
                <a:solidFill>
                  <a:schemeClr val="tx1"/>
                </a:solidFill>
              </a:rPr>
              <a:t>The program uses a CDC-approved curriculum and is monitored by CDC </a:t>
            </a:r>
            <a:r>
              <a:rPr lang="en-US" sz="1200" dirty="0">
                <a:solidFill>
                  <a:schemeClr val="tx1"/>
                </a:solidFill>
              </a:rPr>
              <a:t>to ensure quality and adherence to scientific standards. </a:t>
            </a:r>
          </a:p>
          <a:p>
            <a:pPr marL="171450"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The cost per person is low, </a:t>
            </a:r>
            <a:r>
              <a:rPr lang="en-US" sz="1200" kern="1200" dirty="0">
                <a:solidFill>
                  <a:schemeClr val="tx1"/>
                </a:solidFill>
                <a:effectLst/>
                <a:latin typeface="+mn-lt"/>
                <a:ea typeface="+mn-ea"/>
                <a:cs typeface="+mn-cs"/>
              </a:rPr>
              <a:t>depending on factors such as promotion, recruitment, staff, and logistics costs. The cost of preventing diabetes is typically much lower than the cost of dealing with the disease’s consequences.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cs typeface="Times New Roman" pitchFamily="18" charset="0"/>
              </a:rPr>
              <a:t>It’s cost-effective </a:t>
            </a:r>
            <a:r>
              <a:rPr lang="en-US" sz="1200" kern="1200" dirty="0">
                <a:solidFill>
                  <a:schemeClr val="tx1"/>
                </a:solidFill>
                <a:effectLst/>
                <a:latin typeface="+mn-lt"/>
                <a:ea typeface="+mn-ea"/>
                <a:cs typeface="+mn-cs"/>
              </a:rPr>
              <a:t>and can be cost-saving through reductions in health care spending.</a:t>
            </a:r>
            <a:endParaRPr lang="en-US" baseline="0" dirty="0">
              <a:solidFill>
                <a:schemeClr val="tx1"/>
              </a:solidFill>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11</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034">
              <a:buFont typeface="Arial" panose="020B0604020202020204" pitchFamily="34" charset="0"/>
              <a:buChar char="•"/>
              <a:defRPr/>
            </a:pPr>
            <a:r>
              <a:rPr lang="en-US" baseline="0" dirty="0">
                <a:solidFill>
                  <a:schemeClr val="tx1"/>
                </a:solidFill>
              </a:rPr>
              <a:t>This program works. And it will work for your members. </a:t>
            </a:r>
          </a:p>
          <a:p>
            <a:pPr marL="171450" indent="-171450" defTabSz="929034">
              <a:buFont typeface="Arial" panose="020B0604020202020204" pitchFamily="34" charset="0"/>
              <a:buChar char="•"/>
              <a:defRPr/>
            </a:pPr>
            <a:r>
              <a:rPr lang="en-US" dirty="0">
                <a:solidFill>
                  <a:schemeClr val="tx1"/>
                </a:solidFill>
              </a:rPr>
              <a:t>Research</a:t>
            </a:r>
            <a:r>
              <a:rPr lang="en-US" baseline="0" dirty="0">
                <a:solidFill>
                  <a:schemeClr val="tx1"/>
                </a:solidFill>
              </a:rPr>
              <a:t> examining the effects of a structured lifestyle change program like ours showed that losing 5 to 7 percent of body weight by eating healthy and increasing physical activity reduced the risk of developing type 2 diabetes by 58 percent in people at high risk for the disease. </a:t>
            </a:r>
            <a:r>
              <a:rPr lang="en-US" dirty="0">
                <a:solidFill>
                  <a:schemeClr val="tx1"/>
                </a:solidFill>
              </a:rPr>
              <a:t>In individuals over 60</a:t>
            </a:r>
            <a:r>
              <a:rPr lang="en-US" baseline="0" dirty="0">
                <a:solidFill>
                  <a:schemeClr val="tx1"/>
                </a:solidFill>
              </a:rPr>
              <a:t> years old, it reduced risk by 71 percent.</a:t>
            </a:r>
          </a:p>
          <a:p>
            <a:pPr marL="171450" indent="-171450" defTabSz="929034">
              <a:buFont typeface="Arial" panose="020B0604020202020204" pitchFamily="34" charset="0"/>
              <a:buChar char="•"/>
              <a:defRPr/>
            </a:pPr>
            <a:r>
              <a:rPr lang="en-US" dirty="0"/>
              <a:t>Evidence is based on a large, rigorously designed randomized control trial with a diverse population.</a:t>
            </a:r>
            <a:endParaRPr lang="en-US" dirty="0">
              <a:cs typeface="Calibri"/>
            </a:endParaRPr>
          </a:p>
          <a:p>
            <a:pPr marL="171450" indent="-171450" defTabSz="929034">
              <a:buFont typeface="Arial" panose="020B0604020202020204" pitchFamily="34" charset="0"/>
              <a:buChar char="•"/>
              <a:defRPr/>
            </a:pPr>
            <a:r>
              <a:rPr lang="en-US" dirty="0">
                <a:solidFill>
                  <a:schemeClr val="tx1"/>
                </a:solidFill>
              </a:rPr>
              <a:t>The impact of the lifestyle intervention was similar, regardless of race, ethnicity, or gender.</a:t>
            </a:r>
          </a:p>
          <a:p>
            <a:pPr marL="171450" indent="-171450" defTabSz="929034">
              <a:buFont typeface="Arial" panose="020B0604020202020204" pitchFamily="34" charset="0"/>
              <a:buChar char="•"/>
              <a:defRPr/>
            </a:pPr>
            <a:r>
              <a:rPr lang="en-US" sz="1200" dirty="0">
                <a:solidFill>
                  <a:schemeClr val="tx1"/>
                </a:solidFill>
              </a:rPr>
              <a:t>Even after 10 years, those who participated in the earlier lifestyle change program had a 34 percent lower rate of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12</a:t>
            </a:fld>
            <a:endParaRPr lang="en-US"/>
          </a:p>
        </p:txBody>
      </p:sp>
    </p:spTree>
    <p:extLst>
      <p:ext uri="{BB962C8B-B14F-4D97-AF65-F5344CB8AC3E}">
        <p14:creationId xmlns:p14="http://schemas.microsoft.com/office/powerpoint/2010/main" val="403881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 be a positive comment from another insurance company or from a member. For example: “The program helped us to identify members with prediabetes earlier, and based on year over year comparisons, resulted in fewer diagnoses of type 2 diabetes as well as saved costs.” – </a:t>
            </a:r>
            <a:r>
              <a:rPr lang="en-US" sz="1200" kern="1200" dirty="0">
                <a:solidFill>
                  <a:schemeClr val="tx1"/>
                </a:solidFill>
                <a:effectLst/>
                <a:latin typeface="+mn-lt"/>
                <a:ea typeface="+mn-ea"/>
                <a:cs typeface="+mn-cs"/>
              </a:rPr>
              <a:t>Jane Q. Business, Insurance Executive</a:t>
            </a:r>
            <a:r>
              <a:rPr lang="en-US" dirty="0"/>
              <a:t> OR “I’m really thankful this program was covered by my insurance. Not only do I feel better, I’ve lost weight and have more energy than I’ve had in years.” – Sue M.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Testimonials available here: https://</a:t>
            </a:r>
            <a:r>
              <a:rPr lang="en-US" dirty="0" err="1"/>
              <a:t>nationaldppcsc.cdc.gov</a:t>
            </a:r>
            <a:r>
              <a:rPr lang="en-US" dirty="0"/>
              <a:t>/s/article/Testimonials-from-Participants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13</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14</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How</a:t>
            </a:r>
            <a:r>
              <a:rPr lang="en-US" baseline="0" dirty="0">
                <a:solidFill>
                  <a:schemeClr val="tx1"/>
                </a:solidFill>
              </a:rPr>
              <a:t> can you help your members address prediabetes? Employers are eager to hear about new strategies to address the rising human and financial costs of prediabetes and diabetes. Consider offering this program to them at your next health benefits review or open enrollment period.</a:t>
            </a:r>
          </a:p>
          <a:p>
            <a:pPr marL="171450" indent="-171450">
              <a:buFont typeface="Arial" panose="020B0604020202020204" pitchFamily="34" charset="0"/>
              <a:buChar char="•"/>
            </a:pPr>
            <a:r>
              <a:rPr lang="en-US" baseline="0" dirty="0">
                <a:solidFill>
                  <a:schemeClr val="tx1"/>
                </a:solidFill>
              </a:rPr>
              <a:t>It’s a win-win. The program can help you lower health care costs, and help your members control rising premiums. You’ll also be protecting the health of your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cs typeface="Arial" panose="020B0604020202020204" pitchFamily="34" charset="0"/>
              </a:rPr>
              <a:t>There are third-party</a:t>
            </a:r>
            <a:r>
              <a:rPr lang="en-US" sz="1200" baseline="0" dirty="0">
                <a:solidFill>
                  <a:schemeClr val="tx1"/>
                </a:solidFill>
                <a:latin typeface="+mn-lt"/>
                <a:cs typeface="Arial" panose="020B0604020202020204" pitchFamily="34" charset="0"/>
              </a:rPr>
              <a:t> administrators </a:t>
            </a:r>
            <a:r>
              <a:rPr lang="en-US" sz="1200" dirty="0">
                <a:solidFill>
                  <a:schemeClr val="tx1"/>
                </a:solidFill>
                <a:latin typeface="+mn-lt"/>
                <a:cs typeface="Arial" panose="020B0604020202020204" pitchFamily="34" charset="0"/>
              </a:rPr>
              <a:t>available to help </a:t>
            </a:r>
            <a:r>
              <a:rPr lang="en-US" sz="1200" kern="1200" dirty="0">
                <a:solidFill>
                  <a:schemeClr val="tx1"/>
                </a:solidFill>
                <a:effectLst/>
                <a:latin typeface="+mn-lt"/>
                <a:ea typeface="+mn-ea"/>
                <a:cs typeface="+mn-cs"/>
              </a:rPr>
              <a:t>determine potential return on investment, as well as </a:t>
            </a:r>
            <a:r>
              <a:rPr lang="en-US" sz="1200" dirty="0">
                <a:solidFill>
                  <a:schemeClr val="tx1"/>
                </a:solidFill>
                <a:latin typeface="+mn-lt"/>
                <a:cs typeface="Arial" panose="020B0604020202020204" pitchFamily="34" charset="0"/>
              </a:rPr>
              <a:t>implement the program, process claims, recruit participants, and collect data. </a:t>
            </a:r>
            <a:r>
              <a:rPr lang="en-US" sz="1200" kern="1200" dirty="0">
                <a:solidFill>
                  <a:schemeClr val="tx1"/>
                </a:solidFill>
                <a:effectLst/>
                <a:latin typeface="+mn-lt"/>
                <a:ea typeface="+mn-ea"/>
                <a:cs typeface="+mn-cs"/>
              </a:rPr>
              <a:t>Or you can use CDC’s cost calculator available at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to estimate ROI.</a:t>
            </a:r>
            <a:endParaRPr lang="en-US" sz="1200" b="0" u="none" baseline="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baseline="0" dirty="0">
                <a:solidFill>
                  <a:schemeClr val="tx1"/>
                </a:solidFill>
              </a:rPr>
              <a:t>The National Diabetes Prevention Program also has materials available to help engage employers and promote the program among your members.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15</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640" indent="-171450" defTabSz="911927">
              <a:buFont typeface="Arial" panose="020B0604020202020204" pitchFamily="34" charset="0"/>
              <a:buChar char="•"/>
              <a:defRPr/>
            </a:pPr>
            <a:r>
              <a:rPr lang="en-US" sz="1200" kern="1200" baseline="0" dirty="0">
                <a:solidFill>
                  <a:schemeClr val="tx1"/>
                </a:solidFill>
                <a:latin typeface="+mn-lt"/>
                <a:ea typeface="+mn-ea"/>
                <a:cs typeface="+mn-cs"/>
              </a:rPr>
              <a:t>Insurers are offering the program to their members across the country. Participating insurers include Medicare, Cigna and Humana. Many more are looking for new solutions to address the mounting costs.</a:t>
            </a:r>
            <a:r>
              <a:rPr lang="en-US" dirty="0"/>
              <a:t> </a:t>
            </a:r>
            <a:r>
              <a:rPr lang="en-US" sz="1200" kern="1200" baseline="0" dirty="0">
                <a:solidFill>
                  <a:schemeClr val="tx1"/>
                </a:solidFill>
                <a:latin typeface="+mn-lt"/>
                <a:ea typeface="+mn-ea"/>
                <a:cs typeface="+mn-cs"/>
              </a:rPr>
              <a:t> </a:t>
            </a:r>
            <a:endParaRPr lang="en-US" dirty="0">
              <a:ea typeface="+mn-ea"/>
              <a:cs typeface="+mn-cs"/>
            </a:endParaRPr>
          </a:p>
          <a:p>
            <a:pPr marL="167640" indent="-171450">
              <a:buFont typeface="Arial" panose="020B0604020202020204" pitchFamily="34" charset="0"/>
              <a:buChar char="•"/>
            </a:pPr>
            <a:r>
              <a:rPr lang="en-US" dirty="0">
                <a:cs typeface="Calibri"/>
              </a:rPr>
              <a:t>For more examples, take a look at</a:t>
            </a:r>
            <a:r>
              <a:rPr lang="en-US" dirty="0"/>
              <a:t> coveragetoolkit.org/participating-payers/</a:t>
            </a:r>
            <a:endParaRPr lang="en-US" dirty="0">
              <a:cs typeface="Calibri"/>
            </a:endParaRPr>
          </a:p>
          <a:p>
            <a:pPr marL="171450" indent="-171450">
              <a:buFont typeface="Arial" panose="020B0604020202020204" pitchFamily="34" charset="0"/>
              <a:buChar char="•"/>
            </a:pPr>
            <a:r>
              <a:rPr lang="en-US" baseline="0" dirty="0">
                <a:solidFill>
                  <a:schemeClr val="tx1"/>
                </a:solidFill>
              </a:rPr>
              <a:t>Type 2 diabetes is an issue everyone is concerned about―so be a leader with your members and among your peers. Drive change against this mounting problem and offer </a:t>
            </a:r>
            <a:r>
              <a:rPr lang="en-US" baseline="0" dirty="0">
                <a:solidFill>
                  <a:schemeClr val="tx1"/>
                </a:solidFill>
                <a:highlight>
                  <a:srgbClr val="FFFF00"/>
                </a:highlight>
              </a:rPr>
              <a:t>[insert name of your program] </a:t>
            </a:r>
            <a:r>
              <a:rPr lang="en-US" baseline="0" dirty="0">
                <a:solidFill>
                  <a:schemeClr val="tx1"/>
                </a:solidFill>
              </a:rPr>
              <a:t>to your members</a:t>
            </a:r>
            <a:r>
              <a:rPr lang="en-US"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16</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solidFill>
                  <a:schemeClr val="tx1"/>
                </a:solidFill>
              </a:rPr>
              <a:t>Many employers use a pay-for-performance model of reimbursement for the lifestyle change program. </a:t>
            </a:r>
          </a:p>
          <a:p>
            <a:pPr marL="167736" indent="-171450" defTabSz="929305">
              <a:buFont typeface="Arial" panose="020B0604020202020204" pitchFamily="34" charset="0"/>
              <a:buChar char="•"/>
              <a:defRPr/>
            </a:pPr>
            <a:r>
              <a:rPr lang="en-US" dirty="0">
                <a:solidFill>
                  <a:schemeClr val="tx1"/>
                </a:solidFill>
              </a:rPr>
              <a:t>Employers do not pay for the lifestyle change program as part of a benefits package; they only pay if an employee enrolls in the program and reaches certain milestones. </a:t>
            </a:r>
          </a:p>
          <a:p>
            <a:pPr marL="167736" indent="-171450" defTabSz="929305">
              <a:buFont typeface="Arial" panose="020B0604020202020204" pitchFamily="34" charset="0"/>
              <a:buChar char="•"/>
              <a:defRPr/>
            </a:pPr>
            <a:r>
              <a:rPr lang="en-US" dirty="0">
                <a:solidFill>
                  <a:schemeClr val="tx1"/>
                </a:solidFill>
              </a:rPr>
              <a:t>If the employee is not successful in meeting milestones, the employer does not have to pay for the employee’s participation. </a:t>
            </a:r>
          </a:p>
          <a:p>
            <a:pPr indent="-3714" defTabSz="929305">
              <a:defRPr/>
            </a:pPr>
            <a:endParaRPr lang="en-US" dirty="0">
              <a:solidFill>
                <a:schemeClr val="tx1"/>
              </a:solidFill>
            </a:endParaRPr>
          </a:p>
          <a:p>
            <a:pPr indent="-3714" defTabSz="929305">
              <a:defRPr/>
            </a:pPr>
            <a:r>
              <a:rPr lang="en-US" dirty="0">
                <a:solidFill>
                  <a:schemeClr val="tx1"/>
                </a:solidFill>
              </a:rPr>
              <a:t>Simply put: Reimbursement is connected to results.</a:t>
            </a:r>
          </a:p>
          <a:p>
            <a:pPr marL="464516" lvl="1"/>
            <a:endParaRPr lang="en-US" baseline="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17</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more information on our local</a:t>
            </a:r>
            <a:r>
              <a:rPr lang="en-US" baseline="0" dirty="0">
                <a:solidFill>
                  <a:schemeClr val="tx1"/>
                </a:solidFill>
              </a:rPr>
              <a:t> program, contact</a:t>
            </a:r>
            <a:r>
              <a:rPr lang="en-US" baseline="0" dirty="0">
                <a:solidFill>
                  <a:schemeClr val="tx1"/>
                </a:solidFill>
                <a:highlight>
                  <a:srgbClr val="FFFF00"/>
                </a:highlight>
              </a:rPr>
              <a:t> [INSERT contact information].</a:t>
            </a:r>
          </a:p>
          <a:p>
            <a:endParaRPr lang="en-US" baseline="0" dirty="0">
              <a:solidFill>
                <a:schemeClr val="tx1"/>
              </a:solidFill>
            </a:endParaRPr>
          </a:p>
          <a:p>
            <a:r>
              <a:rPr lang="en-US" baseline="0" dirty="0">
                <a:solidFill>
                  <a:schemeClr val="tx1"/>
                </a:solidFill>
              </a:rPr>
              <a:t>For information on the National Diabetes Prevention Program and the CDC-recognized lifestyle change program, visit </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/diabetes/prevention</a:t>
            </a:r>
            <a:r>
              <a:rPr lang="en-US" baseline="0" dirty="0">
                <a:solidFill>
                  <a:schemeClr val="tx1"/>
                </a:solidFill>
              </a:rPr>
              <a:t>. </a:t>
            </a:r>
          </a:p>
          <a:p>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Additional resources, infographics: https://</a:t>
            </a:r>
            <a:r>
              <a:rPr lang="en-US" baseline="0" dirty="0" err="1">
                <a:solidFill>
                  <a:schemeClr val="tx1"/>
                </a:solidFill>
              </a:rPr>
              <a:t>www.cdc.gov</a:t>
            </a:r>
            <a:r>
              <a:rPr lang="en-US" baseline="0" dirty="0">
                <a:solidFill>
                  <a:schemeClr val="tx1"/>
                </a:solidFill>
              </a:rPr>
              <a:t>/diabetes/library/</a:t>
            </a:r>
            <a:r>
              <a:rPr lang="en-US" baseline="0" dirty="0" err="1">
                <a:solidFill>
                  <a:schemeClr val="tx1"/>
                </a:solidFill>
              </a:rPr>
              <a:t>socialmedia</a:t>
            </a:r>
            <a:r>
              <a:rPr lang="en-US" baseline="0" dirty="0">
                <a:solidFill>
                  <a:schemeClr val="tx1"/>
                </a:solidFill>
              </a:rPr>
              <a:t>/</a:t>
            </a:r>
            <a:r>
              <a:rPr lang="en-US" baseline="0" dirty="0" err="1">
                <a:solidFill>
                  <a:schemeClr val="tx1"/>
                </a:solidFill>
              </a:rPr>
              <a:t>infographics.html</a:t>
            </a:r>
            <a:r>
              <a:rPr lang="en-US" baseline="0" dirty="0">
                <a:solidFill>
                  <a:schemeClr val="tx1"/>
                </a:solidFill>
              </a:rPr>
              <a:t> </a:t>
            </a:r>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18</a:t>
            </a:fld>
            <a:endParaRPr lang="en-US"/>
          </a:p>
        </p:txBody>
      </p:sp>
    </p:spTree>
    <p:extLst>
      <p:ext uri="{BB962C8B-B14F-4D97-AF65-F5344CB8AC3E}">
        <p14:creationId xmlns:p14="http://schemas.microsoft.com/office/powerpoint/2010/main" val="97599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Thank you for your time today!</a:t>
            </a:r>
          </a:p>
          <a:p>
            <a:endParaRPr lang="en-US" dirty="0">
              <a:solidFill>
                <a:schemeClr val="tx1"/>
              </a:solidFill>
            </a:endParaRPr>
          </a:p>
          <a:p>
            <a:r>
              <a:rPr lang="en-US" dirty="0">
                <a:solidFill>
                  <a:schemeClr val="tx1"/>
                </a:solidFill>
              </a:rPr>
              <a:t>At</a:t>
            </a:r>
            <a:r>
              <a:rPr lang="en-US" baseline="0" dirty="0">
                <a:solidFill>
                  <a:schemeClr val="tx1"/>
                </a:solidFill>
              </a:rPr>
              <a:t> this time, I’d like to open the floor for any questions you may have.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19</a:t>
            </a:fld>
            <a:endParaRPr lang="en-US"/>
          </a:p>
        </p:txBody>
      </p:sp>
    </p:spTree>
    <p:extLst>
      <p:ext uri="{BB962C8B-B14F-4D97-AF65-F5344CB8AC3E}">
        <p14:creationId xmlns:p14="http://schemas.microsoft.com/office/powerpoint/2010/main" val="328783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20</a:t>
            </a:fld>
            <a:endParaRPr lang="en-US"/>
          </a:p>
        </p:txBody>
      </p:sp>
    </p:spTree>
    <p:extLst>
      <p:ext uri="{BB962C8B-B14F-4D97-AF65-F5344CB8AC3E}">
        <p14:creationId xmlns:p14="http://schemas.microsoft.com/office/powerpoint/2010/main" val="179254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Today we’ll briefly cover</a:t>
            </a:r>
            <a:r>
              <a:rPr lang="en-US" baseline="0" dirty="0">
                <a:solidFill>
                  <a:schemeClr val="tx1"/>
                </a:solidFill>
                <a:latin typeface="+mn-lt"/>
              </a:rPr>
              <a:t> a few key topics: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How </a:t>
            </a:r>
            <a:r>
              <a:rPr lang="en-US" sz="1200" dirty="0" err="1">
                <a:solidFill>
                  <a:srgbClr val="39536C"/>
                </a:solidFill>
                <a:latin typeface="+mn-lt"/>
                <a:cs typeface="Arial" panose="020B0604020202020204" pitchFamily="34" charset="0"/>
              </a:rPr>
              <a:t>prediabetes</a:t>
            </a:r>
            <a:r>
              <a:rPr lang="en-US" sz="1200" dirty="0">
                <a:solidFill>
                  <a:srgbClr val="39536C"/>
                </a:solidFill>
                <a:latin typeface="+mn-lt"/>
                <a:cs typeface="Arial" panose="020B0604020202020204" pitchFamily="34" charset="0"/>
              </a:rPr>
              <a:t> is affecting your members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Benefits of the CDC-recognized lifestyle change program</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What you can do to bring this program to your members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a:t>
            </a:fld>
            <a:endParaRPr lang="en-US"/>
          </a:p>
        </p:txBody>
      </p:sp>
    </p:spTree>
    <p:extLst>
      <p:ext uri="{BB962C8B-B14F-4D97-AF65-F5344CB8AC3E}">
        <p14:creationId xmlns:p14="http://schemas.microsoft.com/office/powerpoint/2010/main" val="157808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Prediabetes is a growing workforce issue with serious health and cost consequences.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3</a:t>
            </a:fld>
            <a:endParaRPr lang="en-US"/>
          </a:p>
        </p:txBody>
      </p:sp>
    </p:spTree>
    <p:extLst>
      <p:ext uri="{BB962C8B-B14F-4D97-AF65-F5344CB8AC3E}">
        <p14:creationId xmlns:p14="http://schemas.microsoft.com/office/powerpoint/2010/main" val="17257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9536C"/>
                </a:solidFill>
                <a:latin typeface="Arial" panose="020B0604020202020204" pitchFamily="34" charset="0"/>
                <a:cs typeface="Arial" panose="020B0604020202020204" pitchFamily="34" charset="0"/>
              </a:rPr>
              <a:t>Prediabetes is when your blood sugar level is higher than normal but not high enough yet to be diagnosed as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4</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estimated 96 million American adults—that’s more than 1 out of 3—and likely a significant number of your employees— have prediabetes. More than 8 out of 10 don’t even know they have it.</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5</a:t>
            </a:fld>
            <a:endParaRPr lang="en-US"/>
          </a:p>
        </p:txBody>
      </p:sp>
    </p:spTree>
    <p:extLst>
      <p:ext uri="{BB962C8B-B14F-4D97-AF65-F5344CB8AC3E}">
        <p14:creationId xmlns:p14="http://schemas.microsoft.com/office/powerpoint/2010/main" val="49182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Unless they make lifestyle changes, many people with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will develop type 2 diabetes within a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diabetes in adults has increased at an alarming rate in the past two decades and it is estimated that 1 in 3 adults in the United States could have diabetes by 2050 if nothing changes. </a:t>
            </a:r>
            <a:r>
              <a:rPr lang="en-US" sz="1200" baseline="0" dirty="0">
                <a:solidFill>
                  <a:schemeClr val="tx1"/>
                </a:solidFill>
                <a:latin typeface="+mn-lt"/>
                <a:ea typeface="Times New Roman"/>
                <a:cs typeface="Arial" panose="020B0604020202020204" pitchFamily="34" charset="0"/>
              </a:rPr>
              <a:t>That’s your current AND future workforce.</a:t>
            </a:r>
          </a:p>
          <a:p>
            <a:pPr marL="171450" lvl="0" indent="-171450">
              <a:buFont typeface="Arial" panose="020B0604020202020204" pitchFamily="34" charset="0"/>
              <a:buChar char="•"/>
            </a:pPr>
            <a:endParaRPr lang="en-US" sz="1200" kern="1200" baseline="0" dirty="0">
              <a:solidFill>
                <a:schemeClr val="tx1"/>
              </a:solidFill>
              <a:effectLst/>
              <a:latin typeface="+mn-lt"/>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www.ncbi.nlm.nih.gov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pmc</a:t>
            </a:r>
            <a:r>
              <a:rPr lang="en-US" sz="1200" kern="1200" dirty="0">
                <a:solidFill>
                  <a:schemeClr val="tx1"/>
                </a:solidFill>
                <a:effectLst/>
                <a:latin typeface="+mn-lt"/>
                <a:ea typeface="+mn-ea"/>
                <a:cs typeface="+mn-cs"/>
              </a:rPr>
              <a:t>/articles/PMC5278808/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6</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with type 2 diabetes are at higher risk of serious health complications including kidney failure, blindness, heart attack, stroke, and loss of toes, feet, or legs.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7</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Diabetes is the</a:t>
            </a:r>
            <a:r>
              <a:rPr lang="en-US" sz="1200" kern="1200" dirty="0">
                <a:solidFill>
                  <a:schemeClr val="tx1"/>
                </a:solidFill>
                <a:effectLst/>
                <a:latin typeface="+mn-lt"/>
                <a:ea typeface="+mn-ea"/>
                <a:cs typeface="+mn-cs"/>
              </a:rPr>
              <a:t> costliest of the 155 most common diseases in the country, at $327 billion in 2017, including $237 billion in direct medical costs and $90 billion in indirect costs—that’s an increase of 60% from 2007.</a:t>
            </a:r>
            <a:endParaRPr lang="en-US" sz="1200" kern="1200" baseline="300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of care for people with diabetes in 2017 was responsible for 1 in every 4 U.S. health care dollars spent, and annual medical expenditures were $16,750 per person with diagnosed diabetes—2.3 times more than for those without diabetes.</a:t>
            </a:r>
          </a:p>
          <a:p>
            <a:pPr marL="171450" indent="-171450">
              <a:buFont typeface="Arial" panose="020B0604020202020204" pitchFamily="34" charset="0"/>
              <a:buChar char="•"/>
            </a:pPr>
            <a:r>
              <a:rPr lang="en-US" dirty="0">
                <a:cs typeface="Calibri"/>
              </a:rPr>
              <a:t>To estimate the costs and benefits in your situation, you can use CDC’s return on investment (or ROI) calculator: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endParaRPr lang="en-US" dirty="0">
              <a:cs typeface="Calibri"/>
            </a:endParaRPr>
          </a:p>
        </p:txBody>
      </p:sp>
      <p:sp>
        <p:nvSpPr>
          <p:cNvPr id="4" name="Slide Number Placeholder 3"/>
          <p:cNvSpPr>
            <a:spLocks noGrp="1"/>
          </p:cNvSpPr>
          <p:nvPr>
            <p:ph type="sldNum" sz="quarter" idx="10"/>
          </p:nvPr>
        </p:nvSpPr>
        <p:spPr/>
        <p:txBody>
          <a:bodyPr/>
          <a:lstStyle/>
          <a:p>
            <a:fld id="{DCFB45AF-E7E5-4393-B9E7-B36B92E281CF}" type="slidenum">
              <a:rPr lang="en-US" smtClean="0"/>
              <a:t>9</a:t>
            </a:fld>
            <a:endParaRPr lang="en-US"/>
          </a:p>
        </p:txBody>
      </p:sp>
    </p:spTree>
    <p:extLst>
      <p:ext uri="{BB962C8B-B14F-4D97-AF65-F5344CB8AC3E}">
        <p14:creationId xmlns:p14="http://schemas.microsoft.com/office/powerpoint/2010/main" val="18048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cs typeface="Times New Roman" pitchFamily="18" charset="0"/>
              </a:rPr>
              <a:t>There is a solution</a:t>
            </a:r>
            <a:r>
              <a:rPr lang="en-US" sz="1200" b="0" baseline="0" dirty="0">
                <a:solidFill>
                  <a:schemeClr val="tx1"/>
                </a:solidFill>
                <a:cs typeface="Times New Roman" pitchFamily="18" charset="0"/>
              </a:rPr>
              <a:t> to the problem of prediabetes―[insert name of your program].</a:t>
            </a:r>
          </a:p>
          <a:p>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10</a:t>
            </a:fld>
            <a:endParaRPr lang="en-US"/>
          </a:p>
        </p:txBody>
      </p:sp>
    </p:spTree>
    <p:extLst>
      <p:ext uri="{BB962C8B-B14F-4D97-AF65-F5344CB8AC3E}">
        <p14:creationId xmlns:p14="http://schemas.microsoft.com/office/powerpoint/2010/main" val="2514227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3868018" cy="257867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872546"/>
            <a:ext cx="3869351" cy="257867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776693" y="0"/>
            <a:ext cx="5367307" cy="3581400"/>
          </a:xfrm>
          <a:prstGeom prst="rect">
            <a:avLst/>
          </a:prstGeom>
        </p:spPr>
      </p:pic>
      <p:sp>
        <p:nvSpPr>
          <p:cNvPr id="10" name="Rectangle 9"/>
          <p:cNvSpPr/>
          <p:nvPr userDrawn="1"/>
        </p:nvSpPr>
        <p:spPr>
          <a:xfrm>
            <a:off x="0" y="3352800"/>
            <a:ext cx="9144000" cy="2286000"/>
          </a:xfrm>
          <a:prstGeom prst="rect">
            <a:avLst/>
          </a:prstGeom>
          <a:solidFill>
            <a:srgbClr val="3953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810000"/>
            <a:ext cx="7772400" cy="1470025"/>
          </a:xfrm>
        </p:spPr>
        <p:txBody>
          <a:bodyPr/>
          <a:lstStyle>
            <a:lvl1pPr algn="l">
              <a:defRPr b="1">
                <a:solidFill>
                  <a:schemeClr val="bg1"/>
                </a:solidFill>
                <a:latin typeface="Arial"/>
                <a:cs typeface="Arial"/>
              </a:defRPr>
            </a:lvl1pPr>
          </a:lstStyle>
          <a:p>
            <a:r>
              <a:rPr lang="en-US" dirty="0"/>
              <a:t>Click to edit Master title style</a:t>
            </a:r>
          </a:p>
        </p:txBody>
      </p:sp>
      <p:pic>
        <p:nvPicPr>
          <p:cNvPr id="3" name="Picture 2" descr="NationalDPP_Color_Lar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000" y="5867400"/>
            <a:ext cx="1143000" cy="646928"/>
          </a:xfrm>
          <a:prstGeom prst="rect">
            <a:avLst/>
          </a:prstGeom>
        </p:spPr>
      </p:pic>
    </p:spTree>
    <p:extLst>
      <p:ext uri="{BB962C8B-B14F-4D97-AF65-F5344CB8AC3E}">
        <p14:creationId xmlns:p14="http://schemas.microsoft.com/office/powerpoint/2010/main" val="37153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F69C-D13C-49DD-955F-33A6573B4DDC}"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199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F69C-D13C-49DD-955F-33A6573B4DDC}"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9131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F69C-D13C-49DD-955F-33A6573B4DDC}"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21930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00404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408216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25331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5607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7467600" cy="1706562"/>
          </a:xfrm>
        </p:spPr>
        <p:txBody>
          <a:bodyPr>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838200" y="2743200"/>
            <a:ext cx="7467600" cy="33829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8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51054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75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51054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rgbClr val="39536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24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6001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rgbClr val="39536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44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3635375"/>
          </a:xfrm>
        </p:spPr>
        <p:txBody>
          <a:bodyPr anchor="t"/>
          <a:lstStyle>
            <a:lvl1pPr algn="l">
              <a:defRPr sz="4000" b="1" cap="all">
                <a:solidFill>
                  <a:srgbClr val="27AAE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690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97524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F69C-D13C-49DD-955F-33A6573B4DDC}" type="datetimeFigureOut">
              <a:rPr lang="en-US" smtClean="0"/>
              <a:t>8/18/2022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3B72B-1D7E-4A00-A70D-1F0F7DFDFB38}" type="slidenum">
              <a:rPr lang="en-US" smtClean="0"/>
              <a:t>‹#›</a:t>
            </a:fld>
            <a:endParaRPr lang="en-US"/>
          </a:p>
        </p:txBody>
      </p:sp>
    </p:spTree>
    <p:extLst>
      <p:ext uri="{BB962C8B-B14F-4D97-AF65-F5344CB8AC3E}">
        <p14:creationId xmlns:p14="http://schemas.microsoft.com/office/powerpoint/2010/main" val="58660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51" r:id="rId6"/>
    <p:sldLayoutId id="2147483660" r:id="rId7"/>
    <p:sldLayoutId id="214748366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overagetoolkit.org/participating-paye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hyperlink" Target="http://www.cdc.gov/diabetes/prevention" TargetMode="External"/><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s://icer-review.org/wp-content/uploads/2016/07/CTAF_DPP_Final_Evidence_Report_072516.pdf" TargetMode="External"/><Relationship Id="rId4" Type="http://schemas.openxmlformats.org/officeDocument/2006/relationships/hyperlink" Target="https://www.cdc.gov/diabetes/data/statistics-report/Index.html.%20Accessed%20July%201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nccd.cdc.gov/Toolkit/DiabetesImpact" TargetMode="Externa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733800"/>
            <a:ext cx="7772400" cy="1470025"/>
          </a:xfrm>
        </p:spPr>
        <p:txBody>
          <a:bodyPr>
            <a:normAutofit/>
          </a:bodyPr>
          <a:lstStyle/>
          <a:p>
            <a:r>
              <a:rPr lang="en-US" sz="3600" dirty="0"/>
              <a:t>Prediabetes Is Affecting Your Members: How You Can Help</a:t>
            </a:r>
          </a:p>
        </p:txBody>
      </p:sp>
      <p:sp>
        <p:nvSpPr>
          <p:cNvPr id="5" name="TextBox 4">
            <a:extLst>
              <a:ext uri="{FF2B5EF4-FFF2-40B4-BE49-F238E27FC236}">
                <a16:creationId xmlns:a16="http://schemas.microsoft.com/office/drawing/2014/main" id="{BA317877-35C3-46C7-A28E-F445FDA579BA}"/>
              </a:ext>
            </a:extLst>
          </p:cNvPr>
          <p:cNvSpPr txBox="1"/>
          <p:nvPr/>
        </p:nvSpPr>
        <p:spPr>
          <a:xfrm>
            <a:off x="7391400" y="5943600"/>
            <a:ext cx="1128584" cy="646331"/>
          </a:xfrm>
          <a:prstGeom prst="rect">
            <a:avLst/>
          </a:prstGeom>
          <a:noFill/>
        </p:spPr>
        <p:txBody>
          <a:bodyPr wrap="square" rtlCol="0">
            <a:spAutoFit/>
          </a:bodyPr>
          <a:lstStyle/>
          <a:p>
            <a:pPr algn="ctr"/>
            <a:r>
              <a:rPr lang="en-US" sz="1200" dirty="0">
                <a:solidFill>
                  <a:schemeClr val="bg1">
                    <a:lumMod val="50000"/>
                  </a:schemeClr>
                </a:solidFill>
                <a:highlight>
                  <a:srgbClr val="FFFF00"/>
                </a:highlight>
              </a:rPr>
              <a:t>[Insert organization logo]</a:t>
            </a:r>
          </a:p>
        </p:txBody>
      </p:sp>
    </p:spTree>
    <p:extLst>
      <p:ext uri="{BB962C8B-B14F-4D97-AF65-F5344CB8AC3E}">
        <p14:creationId xmlns:p14="http://schemas.microsoft.com/office/powerpoint/2010/main" val="1005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68" t="13248" r="17129" b="12230"/>
          <a:stretch/>
        </p:blipFill>
        <p:spPr>
          <a:xfrm>
            <a:off x="0" y="-1"/>
            <a:ext cx="9144000" cy="6858001"/>
          </a:xfrm>
          <a:prstGeom prst="rect">
            <a:avLst/>
          </a:prstGeom>
        </p:spPr>
      </p:pic>
      <p:sp>
        <p:nvSpPr>
          <p:cNvPr id="4" name="Title 3"/>
          <p:cNvSpPr>
            <a:spLocks noGrp="1"/>
          </p:cNvSpPr>
          <p:nvPr>
            <p:ph type="title"/>
          </p:nvPr>
        </p:nvSpPr>
        <p:spPr>
          <a:xfrm>
            <a:off x="1466056" y="1485901"/>
            <a:ext cx="6211887" cy="3886201"/>
          </a:xfrm>
        </p:spPr>
        <p:txBody>
          <a:bodyPr/>
          <a:lstStyle/>
          <a:p>
            <a:pPr algn="ctr"/>
            <a:br>
              <a:rPr lang="en-US" dirty="0">
                <a:solidFill>
                  <a:srgbClr val="27AAE1"/>
                </a:solidFill>
              </a:rPr>
            </a:br>
            <a:br>
              <a:rPr lang="en-US" dirty="0">
                <a:solidFill>
                  <a:srgbClr val="27AAE1"/>
                </a:solidFill>
              </a:rPr>
            </a:br>
            <a:r>
              <a:rPr lang="en-US" sz="2800" dirty="0">
                <a:solidFill>
                  <a:srgbClr val="27AAE1"/>
                </a:solidFill>
              </a:rPr>
              <a:t>The National Diabetes Prevention Program (National DPP) </a:t>
            </a:r>
            <a:br>
              <a:rPr lang="en-US" sz="2800" dirty="0">
                <a:solidFill>
                  <a:srgbClr val="27AAE1"/>
                </a:solidFill>
              </a:rPr>
            </a:br>
            <a:r>
              <a:rPr lang="en-US" sz="2800" dirty="0">
                <a:solidFill>
                  <a:srgbClr val="27AAE1"/>
                </a:solidFill>
              </a:rPr>
              <a:t>Lifestyle Change Program</a:t>
            </a:r>
            <a:endParaRPr lang="en-US" sz="2800" dirty="0">
              <a:solidFill>
                <a:srgbClr val="39536C"/>
              </a:solidFill>
              <a:highlight>
                <a:srgbClr val="FFFF00"/>
              </a:highlight>
            </a:endParaRPr>
          </a:p>
        </p:txBody>
      </p:sp>
      <p:sp>
        <p:nvSpPr>
          <p:cNvPr id="5" name="Title 3">
            <a:extLst>
              <a:ext uri="{FF2B5EF4-FFF2-40B4-BE49-F238E27FC236}">
                <a16:creationId xmlns:a16="http://schemas.microsoft.com/office/drawing/2014/main" id="{9F1EB216-CA16-4E92-B4AC-5F9EBE913872}"/>
              </a:ext>
            </a:extLst>
          </p:cNvPr>
          <p:cNvSpPr txBox="1">
            <a:spLocks/>
          </p:cNvSpPr>
          <p:nvPr/>
        </p:nvSpPr>
        <p:spPr>
          <a:xfrm>
            <a:off x="1466055" y="1496957"/>
            <a:ext cx="6211887" cy="133350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bg1"/>
                </a:solidFill>
                <a:latin typeface="Arial"/>
                <a:ea typeface="+mj-ea"/>
                <a:cs typeface="Arial"/>
              </a:defRPr>
            </a:lvl1pPr>
          </a:lstStyle>
          <a:p>
            <a:pPr algn="ctr"/>
            <a:r>
              <a:rPr lang="en-US" sz="6000" b="0" dirty="0">
                <a:solidFill>
                  <a:srgbClr val="27AAE1"/>
                </a:solidFill>
              </a:rPr>
              <a:t>A solution</a:t>
            </a:r>
            <a:br>
              <a:rPr lang="en-US" dirty="0">
                <a:solidFill>
                  <a:srgbClr val="27AAE1"/>
                </a:solidFill>
              </a:rPr>
            </a:br>
            <a:endParaRPr lang="en-US" sz="2800" dirty="0">
              <a:solidFill>
                <a:srgbClr val="39536C"/>
              </a:solidFill>
              <a:highlight>
                <a:srgbClr val="FFFF00"/>
              </a:highlight>
            </a:endParaRPr>
          </a:p>
        </p:txBody>
      </p:sp>
    </p:spTree>
    <p:extLst>
      <p:ext uri="{BB962C8B-B14F-4D97-AF65-F5344CB8AC3E}">
        <p14:creationId xmlns:p14="http://schemas.microsoft.com/office/powerpoint/2010/main" val="252931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C183D7F6-B498-43B3-948B-1728B52AA6E4}">
                <adec:decorative xmlns:adec="http://schemas.microsoft.com/office/drawing/2017/decorative" val="1"/>
              </a:ext>
            </a:extLst>
          </p:cNvPr>
          <p:cNvSpPr/>
          <p:nvPr/>
        </p:nvSpPr>
        <p:spPr>
          <a:xfrm>
            <a:off x="9144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5400" y="914400"/>
            <a:ext cx="990600" cy="1055914"/>
          </a:xfrm>
          <a:prstGeom prst="rect">
            <a:avLst/>
          </a:prstGeom>
        </p:spPr>
      </p:pic>
      <p:sp>
        <p:nvSpPr>
          <p:cNvPr id="3" name="Content Placeholder 2"/>
          <p:cNvSpPr txBox="1">
            <a:spLocks/>
          </p:cNvSpPr>
          <p:nvPr/>
        </p:nvSpPr>
        <p:spPr>
          <a:xfrm>
            <a:off x="1066800" y="2438400"/>
            <a:ext cx="1447800"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dirty="0">
                <a:solidFill>
                  <a:schemeClr val="bg1"/>
                </a:solidFill>
                <a:latin typeface="Arial" panose="020B0604020202020204" pitchFamily="34" charset="0"/>
                <a:cs typeface="Arial" panose="020B0604020202020204" pitchFamily="34" charset="0"/>
              </a:rPr>
              <a:t>A </a:t>
            </a:r>
            <a:r>
              <a:rPr lang="en-US" sz="1800" b="1" dirty="0">
                <a:solidFill>
                  <a:schemeClr val="bg1"/>
                </a:solidFill>
                <a:latin typeface="Arial" panose="020B0604020202020204" pitchFamily="34" charset="0"/>
                <a:cs typeface="Arial" panose="020B0604020202020204" pitchFamily="34" charset="0"/>
              </a:rPr>
              <a:t>full year </a:t>
            </a:r>
            <a:r>
              <a:rPr lang="en-US" sz="1800" dirty="0">
                <a:solidFill>
                  <a:schemeClr val="bg1"/>
                </a:solidFill>
                <a:latin typeface="Arial" panose="020B0604020202020204" pitchFamily="34" charset="0"/>
                <a:cs typeface="Arial" panose="020B0604020202020204" pitchFamily="34" charset="0"/>
              </a:rPr>
              <a:t>of support</a:t>
            </a:r>
            <a:endParaRPr lang="en-US" sz="1800" b="1" dirty="0">
              <a:solidFill>
                <a:schemeClr val="bg1"/>
              </a:solidFill>
              <a:latin typeface="Arial" panose="020B0604020202020204" pitchFamily="34" charset="0"/>
              <a:cs typeface="Arial" panose="020B0604020202020204" pitchFamily="34" charset="0"/>
            </a:endParaRPr>
          </a:p>
        </p:txBody>
      </p:sp>
      <p:sp>
        <p:nvSpPr>
          <p:cNvPr id="5" name="Oval 4">
            <a:extLst>
              <a:ext uri="{C183D7F6-B498-43B3-948B-1728B52AA6E4}">
                <adec:decorative xmlns:adec="http://schemas.microsoft.com/office/drawing/2017/decorative" val="1"/>
              </a:ext>
            </a:extLst>
          </p:cNvPr>
          <p:cNvSpPr/>
          <p:nvPr/>
        </p:nvSpPr>
        <p:spPr>
          <a:xfrm>
            <a:off x="36195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500" y="1066800"/>
            <a:ext cx="1308100" cy="723900"/>
          </a:xfrm>
          <a:prstGeom prst="rect">
            <a:avLst/>
          </a:prstGeom>
        </p:spPr>
      </p:pic>
      <p:sp>
        <p:nvSpPr>
          <p:cNvPr id="10" name="Content Placeholder 2"/>
          <p:cNvSpPr txBox="1">
            <a:spLocks/>
          </p:cNvSpPr>
          <p:nvPr/>
        </p:nvSpPr>
        <p:spPr>
          <a:xfrm>
            <a:off x="3581400" y="2438400"/>
            <a:ext cx="1905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Community-based</a:t>
            </a:r>
          </a:p>
        </p:txBody>
      </p:sp>
      <p:sp>
        <p:nvSpPr>
          <p:cNvPr id="6" name="Oval 5">
            <a:extLst>
              <a:ext uri="{C183D7F6-B498-43B3-948B-1728B52AA6E4}">
                <adec:decorative xmlns:adec="http://schemas.microsoft.com/office/drawing/2017/decorative" val="1"/>
              </a:ext>
            </a:extLst>
          </p:cNvPr>
          <p:cNvSpPr/>
          <p:nvPr/>
        </p:nvSpPr>
        <p:spPr>
          <a:xfrm>
            <a:off x="63246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9400" y="1066800"/>
            <a:ext cx="1257300" cy="914400"/>
          </a:xfrm>
          <a:prstGeom prst="rect">
            <a:avLst/>
          </a:prstGeom>
        </p:spPr>
      </p:pic>
      <p:sp>
        <p:nvSpPr>
          <p:cNvPr id="12" name="Content Placeholder 2"/>
          <p:cNvSpPr txBox="1">
            <a:spLocks/>
          </p:cNvSpPr>
          <p:nvPr/>
        </p:nvSpPr>
        <p:spPr>
          <a:xfrm>
            <a:off x="6019800" y="2438400"/>
            <a:ext cx="2362200" cy="137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Cost-effective</a:t>
            </a:r>
            <a:endParaRPr lang="en-US" sz="1800" dirty="0">
              <a:solidFill>
                <a:schemeClr val="bg1"/>
              </a:solidFill>
              <a:latin typeface="Arial" panose="020B0604020202020204" pitchFamily="34" charset="0"/>
              <a:cs typeface="Arial" panose="020B0604020202020204" pitchFamily="34" charset="0"/>
            </a:endParaRPr>
          </a:p>
        </p:txBody>
      </p:sp>
      <p:sp>
        <p:nvSpPr>
          <p:cNvPr id="7" name="Oval 6">
            <a:extLst>
              <a:ext uri="{C183D7F6-B498-43B3-948B-1728B52AA6E4}">
                <adec:decorative xmlns:adec="http://schemas.microsoft.com/office/drawing/2017/decorative" val="1"/>
              </a:ext>
            </a:extLst>
          </p:cNvPr>
          <p:cNvSpPr/>
          <p:nvPr/>
        </p:nvSpPr>
        <p:spPr>
          <a:xfrm>
            <a:off x="18288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09800" y="3733800"/>
            <a:ext cx="939107" cy="1244600"/>
          </a:xfrm>
          <a:prstGeom prst="rect">
            <a:avLst/>
          </a:prstGeom>
        </p:spPr>
      </p:pic>
      <p:sp>
        <p:nvSpPr>
          <p:cNvPr id="11" name="Content Placeholder 2"/>
          <p:cNvSpPr txBox="1">
            <a:spLocks/>
          </p:cNvSpPr>
          <p:nvPr/>
        </p:nvSpPr>
        <p:spPr>
          <a:xfrm>
            <a:off x="1066800" y="5181600"/>
            <a:ext cx="3352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CDC-approved</a:t>
            </a:r>
            <a:r>
              <a:rPr lang="en-US" sz="1800" dirty="0">
                <a:solidFill>
                  <a:schemeClr val="bg1"/>
                </a:solidFill>
                <a:latin typeface="Arial" panose="020B0604020202020204" pitchFamily="34" charset="0"/>
                <a:cs typeface="Arial" panose="020B0604020202020204" pitchFamily="34" charset="0"/>
              </a:rPr>
              <a:t> curriculum in English and </a:t>
            </a:r>
            <a:r>
              <a:rPr lang="en-US" sz="1800" dirty="0">
                <a:solidFill>
                  <a:schemeClr val="bg1">
                    <a:lumMod val="50000"/>
                  </a:schemeClr>
                </a:solidFill>
                <a:highlight>
                  <a:srgbClr val="FFFF00"/>
                </a:highlight>
                <a:latin typeface="Arial" panose="020B0604020202020204" pitchFamily="34" charset="0"/>
                <a:cs typeface="Arial" panose="020B0604020202020204" pitchFamily="34" charset="0"/>
              </a:rPr>
              <a:t>[insert if program is offered in other languages</a:t>
            </a:r>
            <a:r>
              <a:rPr lang="en-US" sz="1800" dirty="0">
                <a:solidFill>
                  <a:schemeClr val="bg1"/>
                </a:solidFill>
                <a:highlight>
                  <a:srgbClr val="FFFF00"/>
                </a:highlight>
                <a:latin typeface="Arial" panose="020B0604020202020204" pitchFamily="34" charset="0"/>
                <a:cs typeface="Arial" panose="020B0604020202020204" pitchFamily="34" charset="0"/>
              </a:rPr>
              <a:t>]</a:t>
            </a:r>
          </a:p>
        </p:txBody>
      </p:sp>
      <p:sp>
        <p:nvSpPr>
          <p:cNvPr id="8" name="Oval 7">
            <a:extLst>
              <a:ext uri="{C183D7F6-B498-43B3-948B-1728B52AA6E4}">
                <adec:decorative xmlns:adec="http://schemas.microsoft.com/office/drawing/2017/decorative" val="1"/>
              </a:ext>
            </a:extLst>
          </p:cNvPr>
          <p:cNvSpPr/>
          <p:nvPr/>
        </p:nvSpPr>
        <p:spPr>
          <a:xfrm>
            <a:off x="54864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57393" y="3182229"/>
            <a:ext cx="2534413" cy="2043880"/>
          </a:xfrm>
          <a:prstGeom prst="rect">
            <a:avLst/>
          </a:prstGeom>
        </p:spPr>
      </p:pic>
      <p:sp>
        <p:nvSpPr>
          <p:cNvPr id="18" name="Title 3">
            <a:extLst>
              <a:ext uri="{FF2B5EF4-FFF2-40B4-BE49-F238E27FC236}">
                <a16:creationId xmlns:a16="http://schemas.microsoft.com/office/drawing/2014/main" id="{6B0845EA-CB21-45C5-8858-DF5B684B8F7A}"/>
              </a:ext>
            </a:extLst>
          </p:cNvPr>
          <p:cNvSpPr>
            <a:spLocks noGrp="1"/>
          </p:cNvSpPr>
          <p:nvPr>
            <p:ph type="title"/>
          </p:nvPr>
        </p:nvSpPr>
        <p:spPr>
          <a:xfrm>
            <a:off x="4689766" y="5236500"/>
            <a:ext cx="3581400" cy="838200"/>
          </a:xfrm>
        </p:spPr>
        <p:txBody>
          <a:bodyPr>
            <a:noAutofit/>
          </a:bodyPr>
          <a:lstStyle/>
          <a:p>
            <a:pPr algn="ctr">
              <a:spcBef>
                <a:spcPts val="600"/>
              </a:spcBef>
              <a:spcAft>
                <a:spcPts val="3000"/>
              </a:spcAft>
            </a:pPr>
            <a:r>
              <a:rPr lang="en-US" sz="1800" b="0" cap="none" dirty="0">
                <a:latin typeface="Arial" panose="020B0604020202020204" pitchFamily="34" charset="0"/>
                <a:cs typeface="Arial" panose="020B0604020202020204" pitchFamily="34" charset="0"/>
              </a:rPr>
              <a:t>Program quality and adherence to </a:t>
            </a:r>
            <a:r>
              <a:rPr lang="en-US" sz="1800" cap="none" dirty="0">
                <a:latin typeface="Arial" panose="020B0604020202020204" pitchFamily="34" charset="0"/>
                <a:cs typeface="Arial" panose="020B0604020202020204" pitchFamily="34" charset="0"/>
              </a:rPr>
              <a:t>scientific standards </a:t>
            </a:r>
            <a:r>
              <a:rPr lang="en-US" sz="1800" b="0" cap="none" dirty="0">
                <a:latin typeface="Arial" panose="020B0604020202020204" pitchFamily="34" charset="0"/>
                <a:cs typeface="Arial" panose="020B0604020202020204" pitchFamily="34" charset="0"/>
              </a:rPr>
              <a:t>monitored by CDC</a:t>
            </a:r>
          </a:p>
        </p:txBody>
      </p:sp>
    </p:spTree>
    <p:extLst>
      <p:ext uri="{BB962C8B-B14F-4D97-AF65-F5344CB8AC3E}">
        <p14:creationId xmlns:p14="http://schemas.microsoft.com/office/powerpoint/2010/main" val="322136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838200"/>
            <a:ext cx="4495801" cy="1981200"/>
          </a:xfrm>
        </p:spPr>
        <p:txBody>
          <a:bodyPr>
            <a:noAutofit/>
          </a:bodyPr>
          <a:lstStyle/>
          <a:p>
            <a:r>
              <a:rPr lang="en-US" sz="3200" b="0" dirty="0">
                <a:solidFill>
                  <a:srgbClr val="39536C"/>
                </a:solidFill>
              </a:rPr>
              <a:t>The National DPP Lifestyle Change Program</a:t>
            </a:r>
            <a:br>
              <a:rPr lang="en-US" sz="3200" b="0" dirty="0">
                <a:solidFill>
                  <a:srgbClr val="39536C"/>
                </a:solidFill>
              </a:rPr>
            </a:br>
            <a:r>
              <a:rPr lang="en-US" sz="3200" b="0" dirty="0">
                <a:solidFill>
                  <a:srgbClr val="39536C"/>
                </a:solidFill>
              </a:rPr>
              <a:t>WORKS!</a:t>
            </a:r>
          </a:p>
        </p:txBody>
      </p:sp>
      <p:sp>
        <p:nvSpPr>
          <p:cNvPr id="3" name="Content Placeholder 2">
            <a:extLst>
              <a:ext uri="{FF2B5EF4-FFF2-40B4-BE49-F238E27FC236}">
                <a16:creationId xmlns:a16="http://schemas.microsoft.com/office/drawing/2014/main" id="{ED84F643-FC40-4B2E-AFB5-74D882D9D3C8}"/>
              </a:ext>
            </a:extLst>
          </p:cNvPr>
          <p:cNvSpPr txBox="1">
            <a:spLocks/>
          </p:cNvSpPr>
          <p:nvPr/>
        </p:nvSpPr>
        <p:spPr>
          <a:xfrm>
            <a:off x="838200" y="3276600"/>
            <a:ext cx="2743200" cy="28634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3600" dirty="0">
                <a:solidFill>
                  <a:srgbClr val="FFFFFF"/>
                </a:solidFill>
                <a:latin typeface="Arial" panose="020B0604020202020204" pitchFamily="34" charset="0"/>
                <a:cs typeface="Arial" panose="020B0604020202020204" pitchFamily="34" charset="0"/>
              </a:rPr>
              <a:t>Can prevent or delay type 2 diabetes by</a:t>
            </a:r>
          </a:p>
        </p:txBody>
      </p:sp>
      <p:sp>
        <p:nvSpPr>
          <p:cNvPr id="5" name="Content Placeholder 2">
            <a:extLst>
              <a:ext uri="{FF2B5EF4-FFF2-40B4-BE49-F238E27FC236}">
                <a16:creationId xmlns:a16="http://schemas.microsoft.com/office/drawing/2014/main" id="{ED84F643-FC40-4B2E-AFB5-74D882D9D3C8}"/>
              </a:ext>
            </a:extLst>
          </p:cNvPr>
          <p:cNvSpPr txBox="1">
            <a:spLocks/>
          </p:cNvSpPr>
          <p:nvPr/>
        </p:nvSpPr>
        <p:spPr>
          <a:xfrm>
            <a:off x="3581400" y="2743200"/>
            <a:ext cx="6019800" cy="3352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0" b="1" dirty="0">
                <a:solidFill>
                  <a:schemeClr val="bg1"/>
                </a:solidFill>
                <a:latin typeface="Arial" panose="020B0604020202020204" pitchFamily="34" charset="0"/>
                <a:cs typeface="Arial" panose="020B0604020202020204" pitchFamily="34" charset="0"/>
              </a:rPr>
              <a:t>58</a:t>
            </a:r>
            <a:r>
              <a:rPr lang="en-US" sz="15000" b="1" dirty="0">
                <a:solidFill>
                  <a:schemeClr val="bg1"/>
                </a:solidFill>
                <a:latin typeface="Arial" panose="020B0604020202020204" pitchFamily="34" charset="0"/>
                <a:cs typeface="Arial" panose="020B0604020202020204" pitchFamily="34" charset="0"/>
              </a:rPr>
              <a:t>%</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6400" y="685800"/>
            <a:ext cx="1661651" cy="1981200"/>
          </a:xfrm>
          <a:prstGeom prst="rect">
            <a:avLst/>
          </a:prstGeom>
        </p:spPr>
      </p:pic>
    </p:spTree>
    <p:extLst>
      <p:ext uri="{BB962C8B-B14F-4D97-AF65-F5344CB8AC3E}">
        <p14:creationId xmlns:p14="http://schemas.microsoft.com/office/powerpoint/2010/main" val="290516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39536C"/>
                </a:solidFill>
              </a:rPr>
              <a:t>—</a:t>
            </a:r>
            <a:r>
              <a:rPr lang="en-US" sz="1200" spc="100">
                <a:solidFill>
                  <a:srgbClr val="39536C"/>
                </a:solidFill>
              </a:rPr>
              <a:t>First Last name</a:t>
            </a:r>
            <a:endParaRPr lang="en-US" sz="1200" spc="100" dirty="0">
              <a:solidFill>
                <a:srgbClr val="39536C"/>
              </a:solidFill>
            </a:endParaRPr>
          </a:p>
        </p:txBody>
      </p:sp>
    </p:spTree>
    <p:extLst>
      <p:ext uri="{BB962C8B-B14F-4D97-AF65-F5344CB8AC3E}">
        <p14:creationId xmlns:p14="http://schemas.microsoft.com/office/powerpoint/2010/main" val="38400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2024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27AAE1"/>
                </a:solidFill>
              </a:rPr>
              <a:t>—First Last name</a:t>
            </a:r>
          </a:p>
        </p:txBody>
      </p:sp>
    </p:spTree>
    <p:extLst>
      <p:ext uri="{BB962C8B-B14F-4D97-AF65-F5344CB8AC3E}">
        <p14:creationId xmlns:p14="http://schemas.microsoft.com/office/powerpoint/2010/main" val="220230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278687" cy="1219200"/>
          </a:xfrm>
        </p:spPr>
        <p:txBody>
          <a:bodyPr/>
          <a:lstStyle/>
          <a:p>
            <a:pPr algn="ctr"/>
            <a:r>
              <a:rPr lang="en-US" dirty="0"/>
              <a:t>What can you do?</a:t>
            </a:r>
          </a:p>
        </p:txBody>
      </p:sp>
      <p:sp>
        <p:nvSpPr>
          <p:cNvPr id="4" name="Oval 3">
            <a:extLst>
              <a:ext uri="{C183D7F6-B498-43B3-948B-1728B52AA6E4}">
                <adec:decorative xmlns:adec="http://schemas.microsoft.com/office/drawing/2017/decorative" val="1"/>
              </a:ext>
            </a:extLst>
          </p:cNvPr>
          <p:cNvSpPr/>
          <p:nvPr/>
        </p:nvSpPr>
        <p:spPr>
          <a:xfrm>
            <a:off x="1066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47800" y="1981200"/>
            <a:ext cx="990600" cy="1193800"/>
          </a:xfrm>
          <a:prstGeom prst="rect">
            <a:avLst/>
          </a:prstGeom>
        </p:spPr>
      </p:pic>
      <p:sp>
        <p:nvSpPr>
          <p:cNvPr id="10" name="Content Placeholder 2"/>
          <p:cNvSpPr txBox="1">
            <a:spLocks/>
          </p:cNvSpPr>
          <p:nvPr/>
        </p:nvSpPr>
        <p:spPr>
          <a:xfrm>
            <a:off x="1066800" y="3629025"/>
            <a:ext cx="22098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b="1" dirty="0">
                <a:solidFill>
                  <a:srgbClr val="39536C"/>
                </a:solidFill>
                <a:latin typeface="Arial" panose="020B0604020202020204" pitchFamily="34" charset="0"/>
                <a:cs typeface="Arial" panose="020B0604020202020204" pitchFamily="34" charset="0"/>
              </a:rPr>
              <a:t>Consider offering this program </a:t>
            </a:r>
            <a:r>
              <a:rPr lang="en-US" sz="1800" dirty="0">
                <a:solidFill>
                  <a:srgbClr val="39536C"/>
                </a:solidFill>
                <a:latin typeface="Arial" panose="020B0604020202020204" pitchFamily="34" charset="0"/>
                <a:cs typeface="Arial" panose="020B0604020202020204" pitchFamily="34" charset="0"/>
              </a:rPr>
              <a:t>at the next review of benefits and disease management programs</a:t>
            </a:r>
          </a:p>
        </p:txBody>
      </p:sp>
      <p:sp>
        <p:nvSpPr>
          <p:cNvPr id="5" name="Oval 4">
            <a:extLst>
              <a:ext uri="{C183D7F6-B498-43B3-948B-1728B52AA6E4}">
                <adec:decorative xmlns:adec="http://schemas.microsoft.com/office/drawing/2017/decorative" val="1"/>
              </a:ext>
            </a:extLst>
          </p:cNvPr>
          <p:cNvSpPr/>
          <p:nvPr/>
        </p:nvSpPr>
        <p:spPr>
          <a:xfrm>
            <a:off x="3581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86200" y="2133600"/>
            <a:ext cx="1257300" cy="914400"/>
          </a:xfrm>
          <a:prstGeom prst="rect">
            <a:avLst/>
          </a:prstGeom>
        </p:spPr>
      </p:pic>
      <p:sp>
        <p:nvSpPr>
          <p:cNvPr id="12" name="Content Placeholder 2"/>
          <p:cNvSpPr txBox="1">
            <a:spLocks/>
          </p:cNvSpPr>
          <p:nvPr/>
        </p:nvSpPr>
        <p:spPr>
          <a:xfrm>
            <a:off x="3505200" y="3629025"/>
            <a:ext cx="22098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It can help you </a:t>
            </a:r>
            <a:r>
              <a:rPr lang="en-US" sz="1800" b="1" dirty="0">
                <a:solidFill>
                  <a:srgbClr val="39536C"/>
                </a:solidFill>
                <a:latin typeface="Arial" panose="020B0604020202020204" pitchFamily="34" charset="0"/>
                <a:cs typeface="Arial" panose="020B0604020202020204" pitchFamily="34" charset="0"/>
              </a:rPr>
              <a:t>lower health care costs</a:t>
            </a:r>
            <a:r>
              <a:rPr lang="en-US" sz="1800" dirty="0">
                <a:solidFill>
                  <a:srgbClr val="39536C"/>
                </a:solidFill>
                <a:latin typeface="Arial" panose="020B0604020202020204" pitchFamily="34" charset="0"/>
                <a:cs typeface="Arial" panose="020B0604020202020204" pitchFamily="34" charset="0"/>
              </a:rPr>
              <a:t>—keeping </a:t>
            </a:r>
            <a:r>
              <a:rPr lang="en-US" sz="1800" b="1" dirty="0">
                <a:solidFill>
                  <a:srgbClr val="39536C"/>
                </a:solidFill>
                <a:latin typeface="Arial" panose="020B0604020202020204" pitchFamily="34" charset="0"/>
                <a:cs typeface="Arial" panose="020B0604020202020204" pitchFamily="34" charset="0"/>
              </a:rPr>
              <a:t>premiums down </a:t>
            </a:r>
            <a:r>
              <a:rPr lang="en-US" sz="1800" dirty="0">
                <a:solidFill>
                  <a:srgbClr val="39536C"/>
                </a:solidFill>
                <a:latin typeface="Arial" panose="020B0604020202020204" pitchFamily="34" charset="0"/>
                <a:cs typeface="Arial" panose="020B0604020202020204" pitchFamily="34" charset="0"/>
              </a:rPr>
              <a:t>for your members and </a:t>
            </a:r>
            <a:r>
              <a:rPr lang="en-US" sz="1800" b="1" dirty="0">
                <a:solidFill>
                  <a:srgbClr val="39536C"/>
                </a:solidFill>
                <a:latin typeface="Arial" panose="020B0604020202020204" pitchFamily="34" charset="0"/>
                <a:cs typeface="Arial" panose="020B0604020202020204" pitchFamily="34" charset="0"/>
              </a:rPr>
              <a:t>improving their quality of life.</a:t>
            </a:r>
            <a:endParaRPr lang="en-US" sz="1800" b="1" dirty="0">
              <a:solidFill>
                <a:srgbClr val="FF0000"/>
              </a:solidFill>
              <a:latin typeface="Arial" panose="020B0604020202020204" pitchFamily="34" charset="0"/>
              <a:cs typeface="Arial" panose="020B0604020202020204" pitchFamily="34" charset="0"/>
            </a:endParaRPr>
          </a:p>
        </p:txBody>
      </p:sp>
      <p:sp>
        <p:nvSpPr>
          <p:cNvPr id="6" name="Oval 5">
            <a:extLst>
              <a:ext uri="{C183D7F6-B498-43B3-948B-1728B52AA6E4}">
                <adec:decorative xmlns:adec="http://schemas.microsoft.com/office/drawing/2017/decorative" val="1"/>
              </a:ext>
            </a:extLst>
          </p:cNvPr>
          <p:cNvSpPr/>
          <p:nvPr/>
        </p:nvSpPr>
        <p:spPr>
          <a:xfrm>
            <a:off x="601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237396">
            <a:off x="6341344" y="1916457"/>
            <a:ext cx="1143000" cy="1168400"/>
          </a:xfrm>
          <a:prstGeom prst="rect">
            <a:avLst/>
          </a:prstGeom>
        </p:spPr>
      </p:pic>
      <p:sp>
        <p:nvSpPr>
          <p:cNvPr id="11" name="Content Placeholder 2"/>
          <p:cNvSpPr txBox="1">
            <a:spLocks/>
          </p:cNvSpPr>
          <p:nvPr/>
        </p:nvSpPr>
        <p:spPr>
          <a:xfrm>
            <a:off x="5943600" y="3629025"/>
            <a:ext cx="22860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Work with the National Diabetes Prevention Program provider to </a:t>
            </a:r>
            <a:r>
              <a:rPr lang="en-US" sz="1800" b="1" dirty="0">
                <a:solidFill>
                  <a:srgbClr val="39536C"/>
                </a:solidFill>
                <a:latin typeface="Arial" panose="020B0604020202020204" pitchFamily="34" charset="0"/>
                <a:cs typeface="Arial" panose="020B0604020202020204" pitchFamily="34" charset="0"/>
              </a:rPr>
              <a:t>promote the program to your members </a:t>
            </a:r>
            <a:r>
              <a:rPr lang="en-US" sz="1800" dirty="0">
                <a:solidFill>
                  <a:srgbClr val="39536C"/>
                </a:solidFill>
                <a:latin typeface="Arial" panose="020B0604020202020204" pitchFamily="34" charset="0"/>
                <a:cs typeface="Arial" panose="020B0604020202020204" pitchFamily="34" charset="0"/>
              </a:rPr>
              <a:t>by including information in </a:t>
            </a:r>
            <a:r>
              <a:rPr lang="en-US" sz="1800" b="1" dirty="0">
                <a:solidFill>
                  <a:srgbClr val="39536C"/>
                </a:solidFill>
                <a:latin typeface="Arial" panose="020B0604020202020204" pitchFamily="34" charset="0"/>
                <a:cs typeface="Arial" panose="020B0604020202020204" pitchFamily="34" charset="0"/>
              </a:rPr>
              <a:t>emails</a:t>
            </a:r>
            <a:r>
              <a:rPr lang="en-US" sz="1800" dirty="0">
                <a:solidFill>
                  <a:srgbClr val="39536C"/>
                </a:solidFill>
                <a:latin typeface="Arial" panose="020B0604020202020204" pitchFamily="34" charset="0"/>
                <a:cs typeface="Arial" panose="020B0604020202020204" pitchFamily="34" charset="0"/>
              </a:rPr>
              <a:t>, in your </a:t>
            </a:r>
            <a:r>
              <a:rPr lang="en-US" sz="1800" b="1" dirty="0">
                <a:solidFill>
                  <a:srgbClr val="39536C"/>
                </a:solidFill>
                <a:latin typeface="Arial" panose="020B0604020202020204" pitchFamily="34" charset="0"/>
                <a:cs typeface="Arial" panose="020B0604020202020204" pitchFamily="34" charset="0"/>
              </a:rPr>
              <a:t>newsletter</a:t>
            </a:r>
            <a:r>
              <a:rPr lang="en-US" sz="1800" dirty="0">
                <a:solidFill>
                  <a:srgbClr val="39536C"/>
                </a:solidFill>
                <a:latin typeface="Arial" panose="020B0604020202020204" pitchFamily="34" charset="0"/>
                <a:cs typeface="Arial" panose="020B0604020202020204" pitchFamily="34" charset="0"/>
              </a:rPr>
              <a:t>, and on your </a:t>
            </a:r>
            <a:r>
              <a:rPr lang="en-US" sz="1800" b="1" dirty="0">
                <a:solidFill>
                  <a:srgbClr val="39536C"/>
                </a:solidFill>
                <a:latin typeface="Arial" panose="020B0604020202020204" pitchFamily="34" charset="0"/>
                <a:cs typeface="Arial" panose="020B0604020202020204" pitchFamily="34" charset="0"/>
              </a:rPr>
              <a:t>website.</a:t>
            </a:r>
            <a:endParaRPr lang="en-US" sz="18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06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You’ll be in good company</a:t>
            </a:r>
          </a:p>
        </p:txBody>
      </p:sp>
      <p:sp>
        <p:nvSpPr>
          <p:cNvPr id="10" name="Content Placeholder 2"/>
          <p:cNvSpPr txBox="1">
            <a:spLocks/>
          </p:cNvSpPr>
          <p:nvPr/>
        </p:nvSpPr>
        <p:spPr>
          <a:xfrm>
            <a:off x="914400" y="1828800"/>
            <a:ext cx="7391400" cy="1371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Leading insurers nationwide are offering the program as one way to address rising costs.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971800"/>
            <a:ext cx="9144000" cy="1218481"/>
          </a:xfrm>
          <a:prstGeom prst="rect">
            <a:avLst/>
          </a:prstGeom>
        </p:spPr>
      </p:pic>
      <p:sp>
        <p:nvSpPr>
          <p:cNvPr id="11" name="Content Placeholder 2"/>
          <p:cNvSpPr txBox="1">
            <a:spLocks/>
          </p:cNvSpPr>
          <p:nvPr/>
        </p:nvSpPr>
        <p:spPr>
          <a:xfrm>
            <a:off x="1905000" y="4648200"/>
            <a:ext cx="5181600" cy="1066800"/>
          </a:xfrm>
          <a:prstGeom prst="rect">
            <a:avLst/>
          </a:prstGeom>
        </p:spPr>
        <p:txBody>
          <a:bodyPr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Be a leader and offer the National DPP lifestyle change program as a covered health benefit!</a:t>
            </a:r>
          </a:p>
          <a:p>
            <a:pPr marL="0" indent="0" algn="ctr">
              <a:spcBef>
                <a:spcPts val="600"/>
              </a:spcBef>
              <a:spcAft>
                <a:spcPts val="600"/>
              </a:spcAft>
              <a:buNone/>
            </a:pPr>
            <a:endParaRPr lang="en-US" sz="2000" dirty="0">
              <a:solidFill>
                <a:srgbClr val="39536C"/>
              </a:solidFill>
              <a:latin typeface="Arial" panose="020B0604020202020204" pitchFamily="34" charset="0"/>
              <a:cs typeface="Arial" panose="020B0604020202020204" pitchFamily="34" charset="0"/>
            </a:endParaRPr>
          </a:p>
          <a:p>
            <a:pPr marL="0" indent="0" algn="ctr">
              <a:spcBef>
                <a:spcPts val="600"/>
              </a:spcBef>
              <a:spcAft>
                <a:spcPts val="600"/>
              </a:spcAft>
              <a:buNone/>
            </a:pPr>
            <a:endParaRPr lang="en-US" sz="1700" dirty="0">
              <a:latin typeface="Arial"/>
              <a:cs typeface="Calibri"/>
            </a:endParaRPr>
          </a:p>
        </p:txBody>
      </p:sp>
      <p:sp>
        <p:nvSpPr>
          <p:cNvPr id="6" name="Rectangle 5"/>
          <p:cNvSpPr/>
          <p:nvPr/>
        </p:nvSpPr>
        <p:spPr>
          <a:xfrm>
            <a:off x="0" y="5867400"/>
            <a:ext cx="9144000" cy="646331"/>
          </a:xfrm>
          <a:prstGeom prst="rect">
            <a:avLst/>
          </a:prstGeom>
        </p:spPr>
        <p:txBody>
          <a:bodyPr wrap="square">
            <a:spAutoFit/>
          </a:bodyPr>
          <a:lstStyle/>
          <a:p>
            <a:pPr algn="ctr"/>
            <a:r>
              <a:rPr lang="en-US" dirty="0">
                <a:solidFill>
                  <a:srgbClr val="27AAE1"/>
                </a:solidFill>
                <a:latin typeface="Arial"/>
                <a:cs typeface="Arial"/>
              </a:rPr>
              <a:t>For more examples of insurers covering the program, see </a:t>
            </a:r>
            <a:r>
              <a:rPr lang="en-US" dirty="0">
                <a:solidFill>
                  <a:srgbClr val="27AAE1"/>
                </a:solidFill>
                <a:latin typeface="Arial"/>
                <a:cs typeface="Arial"/>
                <a:hlinkClick r:id="rId4"/>
              </a:rPr>
              <a:t>https://coveragetoolkit.org/participating-payers/</a:t>
            </a:r>
            <a:endParaRPr lang="en-US" dirty="0">
              <a:solidFill>
                <a:srgbClr val="27AAE1"/>
              </a:solidFill>
              <a:latin typeface="Arial"/>
              <a:cs typeface="Arial"/>
            </a:endParaRPr>
          </a:p>
        </p:txBody>
      </p:sp>
    </p:spTree>
    <p:extLst>
      <p:ext uri="{BB962C8B-B14F-4D97-AF65-F5344CB8AC3E}">
        <p14:creationId xmlns:p14="http://schemas.microsoft.com/office/powerpoint/2010/main" val="135708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Reimbursement</a:t>
            </a:r>
          </a:p>
        </p:txBody>
      </p:sp>
      <p:sp>
        <p:nvSpPr>
          <p:cNvPr id="6" name="Oval 5">
            <a:extLst>
              <a:ext uri="{C183D7F6-B498-43B3-948B-1728B52AA6E4}">
                <adec:decorative xmlns:adec="http://schemas.microsoft.com/office/drawing/2017/decorative" val="1"/>
              </a:ext>
            </a:extLst>
          </p:cNvPr>
          <p:cNvSpPr/>
          <p:nvPr/>
        </p:nvSpPr>
        <p:spPr>
          <a:xfrm>
            <a:off x="1524000" y="1676400"/>
            <a:ext cx="2362200" cy="2362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3600" y="1905000"/>
            <a:ext cx="1143000" cy="1318846"/>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47900" y="3276600"/>
            <a:ext cx="914400" cy="469557"/>
          </a:xfrm>
          <a:prstGeom prst="rect">
            <a:avLst/>
          </a:prstGeom>
        </p:spPr>
      </p:pic>
      <p:sp>
        <p:nvSpPr>
          <p:cNvPr id="10" name="Content Placeholder 2"/>
          <p:cNvSpPr txBox="1">
            <a:spLocks/>
          </p:cNvSpPr>
          <p:nvPr/>
        </p:nvSpPr>
        <p:spPr>
          <a:xfrm>
            <a:off x="1066800" y="4191000"/>
            <a:ext cx="3276600" cy="2438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000" dirty="0">
                <a:solidFill>
                  <a:srgbClr val="39536C"/>
                </a:solidFill>
                <a:latin typeface="Arial" panose="020B0604020202020204" pitchFamily="34" charset="0"/>
                <a:cs typeface="Arial" panose="020B0604020202020204" pitchFamily="34" charset="0"/>
              </a:rPr>
              <a:t>Many employers use a pay-for-performance model of reimbursement for the lifestyle change program.</a:t>
            </a:r>
            <a:endParaRPr lang="en-US" sz="2000" b="1" dirty="0">
              <a:solidFill>
                <a:srgbClr val="39536C"/>
              </a:solidFill>
              <a:latin typeface="Arial" panose="020B0604020202020204" pitchFamily="34" charset="0"/>
              <a:cs typeface="Arial" panose="020B0604020202020204" pitchFamily="34" charset="0"/>
            </a:endParaRPr>
          </a:p>
        </p:txBody>
      </p:sp>
      <p:sp>
        <p:nvSpPr>
          <p:cNvPr id="7" name="Oval 6">
            <a:extLst>
              <a:ext uri="{C183D7F6-B498-43B3-948B-1728B52AA6E4}">
                <adec:decorative xmlns:adec="http://schemas.microsoft.com/office/drawing/2017/decorative" val="1"/>
              </a:ext>
            </a:extLst>
          </p:cNvPr>
          <p:cNvSpPr/>
          <p:nvPr/>
        </p:nvSpPr>
        <p:spPr>
          <a:xfrm>
            <a:off x="5181600" y="1676400"/>
            <a:ext cx="2362200" cy="2362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38800" y="2362200"/>
            <a:ext cx="1371600" cy="1097280"/>
          </a:xfrm>
          <a:prstGeom prst="rect">
            <a:avLst/>
          </a:prstGeom>
        </p:spPr>
      </p:pic>
      <p:sp>
        <p:nvSpPr>
          <p:cNvPr id="8" name="Content Placeholder 2"/>
          <p:cNvSpPr txBox="1">
            <a:spLocks/>
          </p:cNvSpPr>
          <p:nvPr/>
        </p:nvSpPr>
        <p:spPr>
          <a:xfrm>
            <a:off x="4495800" y="4191000"/>
            <a:ext cx="3581400" cy="1752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000" dirty="0">
                <a:solidFill>
                  <a:srgbClr val="39536C"/>
                </a:solidFill>
                <a:latin typeface="Arial" panose="020B0604020202020204" pitchFamily="34" charset="0"/>
                <a:cs typeface="Arial" panose="020B0604020202020204" pitchFamily="34" charset="0"/>
              </a:rPr>
              <a:t>Employers only pay if employee meets milestones. Reimbursement is </a:t>
            </a:r>
            <a:br>
              <a:rPr lang="en-US" sz="2000" dirty="0">
                <a:solidFill>
                  <a:srgbClr val="39536C"/>
                </a:solidFill>
                <a:latin typeface="Arial" panose="020B0604020202020204" pitchFamily="34" charset="0"/>
                <a:cs typeface="Arial" panose="020B0604020202020204" pitchFamily="34" charset="0"/>
              </a:rPr>
            </a:br>
            <a:r>
              <a:rPr lang="en-US" sz="2000" dirty="0">
                <a:solidFill>
                  <a:srgbClr val="39536C"/>
                </a:solidFill>
                <a:latin typeface="Arial" panose="020B0604020202020204" pitchFamily="34" charset="0"/>
                <a:cs typeface="Arial" panose="020B0604020202020204" pitchFamily="34" charset="0"/>
              </a:rPr>
              <a:t>connected to </a:t>
            </a:r>
            <a:r>
              <a:rPr lang="en-US" sz="2000" b="1" dirty="0">
                <a:solidFill>
                  <a:srgbClr val="39536C"/>
                </a:solidFill>
                <a:latin typeface="Arial" panose="020B0604020202020204" pitchFamily="34" charset="0"/>
                <a:cs typeface="Arial" panose="020B0604020202020204" pitchFamily="34" charset="0"/>
              </a:rPr>
              <a:t>results</a:t>
            </a:r>
            <a:r>
              <a:rPr lang="en-US" sz="2000" dirty="0">
                <a:solidFill>
                  <a:srgbClr val="39536C"/>
                </a:solidFill>
                <a:latin typeface="Arial" panose="020B0604020202020204" pitchFamily="34" charset="0"/>
                <a:cs typeface="Arial" panose="020B0604020202020204" pitchFamily="34" charset="0"/>
              </a:rPr>
              <a:t>.</a:t>
            </a:r>
            <a:endParaRPr lang="en-US" sz="2000" b="1"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635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8413" y="1676400"/>
            <a:ext cx="4002087" cy="3124200"/>
          </a:xfrm>
        </p:spPr>
        <p:txBody>
          <a:bodyPr/>
          <a:lstStyle/>
          <a:p>
            <a:pPr>
              <a:lnSpc>
                <a:spcPts val="4200"/>
              </a:lnSpc>
            </a:pPr>
            <a:r>
              <a:rPr lang="en-US" dirty="0"/>
              <a:t>For more information</a:t>
            </a:r>
          </a:p>
        </p:txBody>
      </p:sp>
      <p:sp>
        <p:nvSpPr>
          <p:cNvPr id="4" name="Content Placeholder 6"/>
          <p:cNvSpPr txBox="1">
            <a:spLocks/>
          </p:cNvSpPr>
          <p:nvPr/>
        </p:nvSpPr>
        <p:spPr>
          <a:xfrm>
            <a:off x="2578100" y="3200399"/>
            <a:ext cx="6553200" cy="22860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800" b="1" dirty="0">
                <a:solidFill>
                  <a:schemeClr val="bg1"/>
                </a:solidFill>
                <a:latin typeface="Arial" panose="020B0604020202020204" pitchFamily="34" charset="0"/>
                <a:cs typeface="Arial" panose="020B0604020202020204" pitchFamily="34" charset="0"/>
              </a:rPr>
              <a:t>CONTACT</a:t>
            </a:r>
            <a:r>
              <a:rPr lang="en-US" sz="2400" b="1"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name/phone/email]</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WEBSITE</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local website address]</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CDC</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latin typeface="Arial" panose="020B0604020202020204" pitchFamily="34" charset="0"/>
                <a:cs typeface="Arial" panose="020B0604020202020204" pitchFamily="34" charset="0"/>
                <a:hlinkClick r:id="rId3"/>
              </a:rPr>
              <a:t>www.cdc.gov/diabetes/prevention</a:t>
            </a:r>
            <a:r>
              <a:rPr lang="en-US" sz="2400" dirty="0">
                <a:solidFill>
                  <a:srgbClr val="39536C"/>
                </a:solidFill>
                <a:latin typeface="Arial" panose="020B0604020202020204" pitchFamily="34" charset="0"/>
                <a:cs typeface="Arial" panose="020B0604020202020204" pitchFamily="34" charset="0"/>
              </a:rPr>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95400" y="1752600"/>
            <a:ext cx="914400" cy="67586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3250" y="419100"/>
            <a:ext cx="1042086" cy="8382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4177" y="2362200"/>
            <a:ext cx="546100" cy="80822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900" y="5499434"/>
            <a:ext cx="774700" cy="67276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0277" y="4451350"/>
            <a:ext cx="698500" cy="6985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47800" y="5791200"/>
            <a:ext cx="711200" cy="7112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255713" y="3112830"/>
            <a:ext cx="762000" cy="762000"/>
          </a:xfrm>
          <a:prstGeom prst="rect">
            <a:avLst/>
          </a:prstGeom>
        </p:spPr>
      </p:pic>
    </p:spTree>
    <p:extLst>
      <p:ext uri="{BB962C8B-B14F-4D97-AF65-F5344CB8AC3E}">
        <p14:creationId xmlns:p14="http://schemas.microsoft.com/office/powerpoint/2010/main" val="224099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088"/>
          <a:stretch/>
        </p:blipFill>
        <p:spPr>
          <a:xfrm>
            <a:off x="0" y="-38100"/>
            <a:ext cx="9144000" cy="6934200"/>
          </a:xfrm>
          <a:prstGeom prst="rect">
            <a:avLst/>
          </a:prstGeom>
        </p:spPr>
      </p:pic>
      <p:sp>
        <p:nvSpPr>
          <p:cNvPr id="4" name="Title 3"/>
          <p:cNvSpPr>
            <a:spLocks noGrp="1"/>
          </p:cNvSpPr>
          <p:nvPr>
            <p:ph type="title"/>
          </p:nvPr>
        </p:nvSpPr>
        <p:spPr>
          <a:xfrm>
            <a:off x="874713" y="2362200"/>
            <a:ext cx="6821487" cy="167640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66830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775"/>
          <a:stretch/>
        </p:blipFill>
        <p:spPr>
          <a:xfrm>
            <a:off x="-136523" y="-76200"/>
            <a:ext cx="9280524" cy="6934199"/>
          </a:xfrm>
          <a:prstGeom prst="rect">
            <a:avLst/>
          </a:prstGeom>
        </p:spPr>
      </p:pic>
      <p:sp>
        <p:nvSpPr>
          <p:cNvPr id="4" name="Title 3"/>
          <p:cNvSpPr>
            <a:spLocks noGrp="1"/>
          </p:cNvSpPr>
          <p:nvPr>
            <p:ph type="title"/>
          </p:nvPr>
        </p:nvSpPr>
        <p:spPr>
          <a:xfrm>
            <a:off x="1371600" y="1143000"/>
            <a:ext cx="3581400" cy="838200"/>
          </a:xfrm>
        </p:spPr>
        <p:txBody>
          <a:bodyPr>
            <a:normAutofit/>
          </a:bodyPr>
          <a:lstStyle/>
          <a:p>
            <a:r>
              <a:rPr lang="en-US" sz="2400" dirty="0">
                <a:solidFill>
                  <a:srgbClr val="27AAE1"/>
                </a:solidFill>
              </a:rPr>
              <a:t>OUTLINE OF PRESENTATION</a:t>
            </a:r>
          </a:p>
        </p:txBody>
      </p:sp>
      <p:sp>
        <p:nvSpPr>
          <p:cNvPr id="5" name="Content Placeholder 4"/>
          <p:cNvSpPr>
            <a:spLocks noGrp="1"/>
          </p:cNvSpPr>
          <p:nvPr>
            <p:ph idx="1"/>
          </p:nvPr>
        </p:nvSpPr>
        <p:spPr>
          <a:xfrm>
            <a:off x="1447800" y="2255837"/>
            <a:ext cx="3733800" cy="3992563"/>
          </a:xfrm>
        </p:spPr>
        <p:txBody>
          <a:bodyPr>
            <a:noAutofit/>
          </a:bodyPr>
          <a:lstStyle/>
          <a:p>
            <a:pPr>
              <a:spcBef>
                <a:spcPts val="600"/>
              </a:spcBef>
              <a:spcAft>
                <a:spcPts val="600"/>
              </a:spcAft>
            </a:pPr>
            <a:r>
              <a:rPr lang="en-US" sz="2400" dirty="0">
                <a:latin typeface="Arial" panose="020B0604020202020204" pitchFamily="34" charset="0"/>
                <a:cs typeface="Arial" panose="020B0604020202020204" pitchFamily="34" charset="0"/>
              </a:rPr>
              <a:t>How </a:t>
            </a:r>
            <a:r>
              <a:rPr lang="en-US" sz="2400" dirty="0" err="1">
                <a:latin typeface="Arial" panose="020B0604020202020204" pitchFamily="34" charset="0"/>
                <a:cs typeface="Arial" panose="020B0604020202020204" pitchFamily="34" charset="0"/>
              </a:rPr>
              <a:t>prediabetes</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affecting your members</a:t>
            </a:r>
          </a:p>
          <a:p>
            <a:pPr>
              <a:spcBef>
                <a:spcPts val="600"/>
              </a:spcBef>
              <a:spcAft>
                <a:spcPts val="600"/>
              </a:spcAft>
            </a:pPr>
            <a:r>
              <a:rPr lang="en-US" sz="2400" dirty="0">
                <a:latin typeface="Arial" panose="020B0604020202020204" pitchFamily="34" charset="0"/>
                <a:cs typeface="Arial" panose="020B0604020202020204" pitchFamily="34" charset="0"/>
              </a:rPr>
              <a:t>Benefits of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CDC-recognized lifestyle change program</a:t>
            </a:r>
          </a:p>
          <a:p>
            <a:pPr>
              <a:spcBef>
                <a:spcPts val="600"/>
              </a:spcBef>
              <a:spcAft>
                <a:spcPts val="600"/>
              </a:spcAft>
            </a:pPr>
            <a:r>
              <a:rPr lang="en-US" sz="2400" dirty="0">
                <a:latin typeface="Arial" panose="020B0604020202020204" pitchFamily="34" charset="0"/>
                <a:cs typeface="Arial" panose="020B0604020202020204" pitchFamily="34" charset="0"/>
              </a:rPr>
              <a:t>What you can do</a:t>
            </a:r>
          </a:p>
        </p:txBody>
      </p:sp>
    </p:spTree>
    <p:extLst>
      <p:ext uri="{BB962C8B-B14F-4D97-AF65-F5344CB8AC3E}">
        <p14:creationId xmlns:p14="http://schemas.microsoft.com/office/powerpoint/2010/main" val="100765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6" name="Title 1">
            <a:extLst>
              <a:ext uri="{FF2B5EF4-FFF2-40B4-BE49-F238E27FC236}">
                <a16:creationId xmlns:a16="http://schemas.microsoft.com/office/drawing/2014/main" id="{C0167CA5-2318-45DD-9559-E58C513BBDCB}"/>
              </a:ext>
            </a:extLst>
          </p:cNvPr>
          <p:cNvSpPr txBox="1">
            <a:spLocks/>
          </p:cNvSpPr>
          <p:nvPr/>
        </p:nvSpPr>
        <p:spPr>
          <a:xfrm>
            <a:off x="762000" y="762000"/>
            <a:ext cx="39624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27AAE1"/>
                </a:solidFill>
                <a:latin typeface="Arial" panose="020B0604020202020204" pitchFamily="34" charset="0"/>
                <a:cs typeface="Arial" panose="020B0604020202020204" pitchFamily="34" charset="0"/>
              </a:rPr>
              <a:t>SOURCES CITED</a:t>
            </a:r>
          </a:p>
        </p:txBody>
      </p:sp>
      <p:sp>
        <p:nvSpPr>
          <p:cNvPr id="4" name="Title 3"/>
          <p:cNvSpPr>
            <a:spLocks noGrp="1"/>
          </p:cNvSpPr>
          <p:nvPr>
            <p:ph type="title"/>
          </p:nvPr>
        </p:nvSpPr>
        <p:spPr>
          <a:xfrm>
            <a:off x="838200" y="1371600"/>
            <a:ext cx="5105400" cy="5105400"/>
          </a:xfrm>
        </p:spPr>
        <p:txBody>
          <a:bodyPr>
            <a:noAutofit/>
          </a:bodyPr>
          <a:lstStyle/>
          <a:p>
            <a:r>
              <a:rPr lang="en-US" sz="900" cap="none" dirty="0">
                <a:solidFill>
                  <a:srgbClr val="39536C"/>
                </a:solidFill>
                <a:cs typeface="Arial" panose="020B0604020202020204" pitchFamily="34" charset="0"/>
              </a:rPr>
              <a:t>American Diabetes Association. Economic costs of diabetes in the U.S. in 2017. Diabetes Care. 2018;41:917–928.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Bardenheier</a:t>
            </a:r>
            <a:r>
              <a:rPr lang="en-US" sz="900" cap="none" dirty="0">
                <a:solidFill>
                  <a:srgbClr val="39536C"/>
                </a:solidFill>
                <a:cs typeface="Arial" panose="020B0604020202020204" pitchFamily="34" charset="0"/>
              </a:rPr>
              <a:t> BH, Lin J, </a:t>
            </a:r>
            <a:r>
              <a:rPr lang="en-US" sz="900" cap="none" dirty="0" err="1">
                <a:solidFill>
                  <a:srgbClr val="39536C"/>
                </a:solidFill>
                <a:cs typeface="Arial" panose="020B0604020202020204" pitchFamily="34" charset="0"/>
              </a:rPr>
              <a:t>Zhuo</a:t>
            </a:r>
            <a:r>
              <a:rPr lang="en-US" sz="900" cap="none" dirty="0">
                <a:solidFill>
                  <a:srgbClr val="39536C"/>
                </a:solidFill>
                <a:cs typeface="Arial" panose="020B0604020202020204" pitchFamily="34" charset="0"/>
              </a:rPr>
              <a:t> X, et al. Disability-free life-years lost among adults aged ≥50 years, with and without diabetes. Diabetes Care. 2016;39:1222–1229.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Boyle JP, Thompson JT, Gregg EW, et al. Projections of the year 2050 burden of diabetes in the US adult population: dynamic modeling of incidence, mortality, and </a:t>
            </a:r>
            <a:r>
              <a:rPr lang="en-US" sz="900" cap="none" dirty="0" err="1">
                <a:solidFill>
                  <a:srgbClr val="39536C"/>
                </a:solidFill>
                <a:cs typeface="Arial" panose="020B0604020202020204" pitchFamily="34" charset="0"/>
              </a:rPr>
              <a:t>prediabetes</a:t>
            </a:r>
            <a:r>
              <a:rPr lang="en-US" sz="900" cap="none" dirty="0">
                <a:solidFill>
                  <a:srgbClr val="39536C"/>
                </a:solidFill>
                <a:cs typeface="Arial" panose="020B0604020202020204" pitchFamily="34" charset="0"/>
              </a:rPr>
              <a:t> prevalence.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Metr</a:t>
            </a:r>
            <a:r>
              <a:rPr lang="en-US" sz="900" cap="none" dirty="0">
                <a:solidFill>
                  <a:srgbClr val="39536C"/>
                </a:solidFill>
                <a:cs typeface="Arial" panose="020B0604020202020204" pitchFamily="34" charset="0"/>
              </a:rPr>
              <a:t> 2010;8:1–29.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Diabetes Prevention Recognition Program WORKING WITH EMPLOYERS AND INSURERS GUIDE for CDC-Recognized Organizations. 2017.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National Diabetes Statistics Report website. </a:t>
            </a:r>
            <a:r>
              <a:rPr lang="en-US" sz="900" cap="none" dirty="0">
                <a:solidFill>
                  <a:srgbClr val="39536C"/>
                </a:solidFill>
                <a:cs typeface="Arial" panose="020B0604020202020204" pitchFamily="34" charset="0"/>
                <a:hlinkClick r:id="rId4"/>
              </a:rPr>
              <a:t>https://</a:t>
            </a:r>
            <a:r>
              <a:rPr lang="en-US" sz="900" cap="none" dirty="0" err="1">
                <a:solidFill>
                  <a:srgbClr val="39536C"/>
                </a:solidFill>
                <a:cs typeface="Arial" panose="020B0604020202020204" pitchFamily="34" charset="0"/>
                <a:hlinkClick r:id="rId4"/>
              </a:rPr>
              <a:t>www.cdc.gov</a:t>
            </a:r>
            <a:r>
              <a:rPr lang="en-US" sz="900" cap="none" dirty="0">
                <a:solidFill>
                  <a:srgbClr val="39536C"/>
                </a:solidFill>
                <a:cs typeface="Arial" panose="020B0604020202020204" pitchFamily="34" charset="0"/>
                <a:hlinkClick r:id="rId4"/>
              </a:rPr>
              <a:t>/diabetes/data/statistics-report/</a:t>
            </a:r>
            <a:r>
              <a:rPr lang="en-US" sz="900" cap="none" dirty="0" err="1">
                <a:solidFill>
                  <a:srgbClr val="39536C"/>
                </a:solidFill>
                <a:cs typeface="Arial" panose="020B0604020202020204" pitchFamily="34" charset="0"/>
                <a:hlinkClick r:id="rId4"/>
              </a:rPr>
              <a:t>Index.html</a:t>
            </a:r>
            <a:r>
              <a:rPr lang="en-US" sz="900" cap="none" dirty="0">
                <a:solidFill>
                  <a:srgbClr val="39536C"/>
                </a:solidFill>
                <a:cs typeface="Arial" panose="020B0604020202020204" pitchFamily="34" charset="0"/>
                <a:hlinkClick r:id="rId4"/>
              </a:rPr>
              <a:t>. Accessed July 15</a:t>
            </a:r>
            <a:r>
              <a:rPr lang="en-US" sz="900" cap="none" dirty="0">
                <a:solidFill>
                  <a:srgbClr val="39536C"/>
                </a:solidFill>
                <a:cs typeface="Arial" panose="020B0604020202020204" pitchFamily="34" charset="0"/>
              </a:rPr>
              <a:t>, 2022. </a:t>
            </a:r>
            <a:br>
              <a:rPr lang="en-US" sz="900" dirty="0">
                <a:solidFill>
                  <a:srgbClr val="39536C"/>
                </a:solidFill>
                <a:highlight>
                  <a:srgbClr val="FFFF00"/>
                </a:highlight>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Programs: Effectiveness and Value Final Evidence Report and Meeting Summary July 25, 2016, Institute for Clinical and Economic Review. Retrieved from </a:t>
            </a:r>
            <a:r>
              <a:rPr lang="en-US" sz="900" cap="none" dirty="0">
                <a:solidFill>
                  <a:srgbClr val="39536C"/>
                </a:solidFill>
                <a:cs typeface="Arial" panose="020B0604020202020204" pitchFamily="34" charset="0"/>
                <a:hlinkClick r:id="rId5"/>
              </a:rPr>
              <a:t>https://icer-review.org/wp-content/uploads/2016/07/CTAF_DPP_Final_Evidence_Report_072516.pdf</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 Research Group.  10-year follow-up of diabetes incidence and weight loss in the Diabetes Prevention Program Outcomes Study.  Lancet.  2009;374:1677–86.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Dieleman JL, </a:t>
            </a:r>
            <a:r>
              <a:rPr lang="en-US" sz="900" cap="none" dirty="0" err="1">
                <a:solidFill>
                  <a:srgbClr val="39536C"/>
                </a:solidFill>
                <a:cs typeface="Arial" panose="020B0604020202020204" pitchFamily="34" charset="0"/>
              </a:rPr>
              <a:t>Baral</a:t>
            </a:r>
            <a:r>
              <a:rPr lang="en-US" sz="900" cap="none" dirty="0">
                <a:solidFill>
                  <a:srgbClr val="39536C"/>
                </a:solidFill>
                <a:cs typeface="Arial" panose="020B0604020202020204" pitchFamily="34" charset="0"/>
              </a:rPr>
              <a:t> R, Birger </a:t>
            </a:r>
            <a:r>
              <a:rPr lang="en-US" sz="900" cap="none" dirty="0" err="1">
                <a:solidFill>
                  <a:srgbClr val="39536C"/>
                </a:solidFill>
                <a:cs typeface="Arial" panose="020B0604020202020204" pitchFamily="34" charset="0"/>
              </a:rPr>
              <a:t>Ml</a:t>
            </a:r>
            <a:r>
              <a:rPr lang="en-US" sz="900" cap="none" dirty="0">
                <a:solidFill>
                  <a:srgbClr val="39536C"/>
                </a:solidFill>
                <a:cs typeface="Arial" panose="020B0604020202020204" pitchFamily="34" charset="0"/>
              </a:rPr>
              <a:t>, et al. U.S. spending on personal health care and public health, 1996–2013. JAMA. 2016;316:2627–2646.</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Knowler</a:t>
            </a:r>
            <a:r>
              <a:rPr lang="en-US" sz="900" cap="none" dirty="0">
                <a:solidFill>
                  <a:srgbClr val="39536C"/>
                </a:solidFill>
                <a:cs typeface="Arial" panose="020B0604020202020204" pitchFamily="34" charset="0"/>
              </a:rPr>
              <a:t>, WC, Barrett-Connor, E, et al. Reduction in the incidence of type 2 diabetes with lifestyle intervention or metformin. N </a:t>
            </a:r>
            <a:r>
              <a:rPr lang="en-US" sz="900" cap="none" dirty="0" err="1">
                <a:solidFill>
                  <a:srgbClr val="39536C"/>
                </a:solidFill>
                <a:cs typeface="Arial" panose="020B0604020202020204" pitchFamily="34" charset="0"/>
              </a:rPr>
              <a:t>Engl</a:t>
            </a:r>
            <a:r>
              <a:rPr lang="en-US" sz="900" cap="none" dirty="0">
                <a:solidFill>
                  <a:srgbClr val="39536C"/>
                </a:solidFill>
                <a:cs typeface="Arial" panose="020B0604020202020204" pitchFamily="34" charset="0"/>
              </a:rPr>
              <a:t> J Med. 2002;346(6):393–403.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Rowley WR, </a:t>
            </a:r>
            <a:r>
              <a:rPr lang="en-US" sz="900" cap="none" dirty="0" err="1">
                <a:solidFill>
                  <a:srgbClr val="39536C"/>
                </a:solidFill>
                <a:cs typeface="Arial" panose="020B0604020202020204" pitchFamily="34" charset="0"/>
              </a:rPr>
              <a:t>Bezold</a:t>
            </a:r>
            <a:r>
              <a:rPr lang="en-US" sz="900" cap="none" dirty="0">
                <a:solidFill>
                  <a:srgbClr val="39536C"/>
                </a:solidFill>
                <a:cs typeface="Arial" panose="020B0604020202020204" pitchFamily="34" charset="0"/>
              </a:rPr>
              <a:t> C, </a:t>
            </a:r>
            <a:r>
              <a:rPr lang="en-US" sz="900" cap="none" dirty="0" err="1">
                <a:solidFill>
                  <a:srgbClr val="39536C"/>
                </a:solidFill>
                <a:cs typeface="Arial" panose="020B0604020202020204" pitchFamily="34" charset="0"/>
              </a:rPr>
              <a:t>Arikan</a:t>
            </a:r>
            <a:r>
              <a:rPr lang="en-US" sz="900" cap="none" dirty="0">
                <a:solidFill>
                  <a:srgbClr val="39536C"/>
                </a:solidFill>
                <a:cs typeface="Arial" panose="020B0604020202020204" pitchFamily="34" charset="0"/>
              </a:rPr>
              <a:t> Y, et al. Diabetes 2030: Insights from Yesterday, Today, and Future Trends.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Manag</a:t>
            </a:r>
            <a:r>
              <a:rPr lang="en-US" sz="900" cap="none" dirty="0">
                <a:solidFill>
                  <a:srgbClr val="39536C"/>
                </a:solidFill>
                <a:cs typeface="Arial" panose="020B0604020202020204" pitchFamily="34" charset="0"/>
              </a:rPr>
              <a:t>. 2017;20(1):6-12.</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dirty="0">
                <a:cs typeface="Arial" panose="020B0604020202020204" pitchFamily="34" charset="0"/>
              </a:rPr>
            </a:br>
            <a:br>
              <a:rPr lang="en-US" sz="900" dirty="0">
                <a:cs typeface="Arial" panose="020B0604020202020204" pitchFamily="34" charset="0"/>
              </a:rPr>
            </a:br>
            <a:endParaRPr lang="en-US" sz="9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26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05"/>
          <a:stretch/>
        </p:blipFill>
        <p:spPr>
          <a:xfrm>
            <a:off x="4233" y="0"/>
            <a:ext cx="9139768" cy="6858000"/>
          </a:xfrm>
          <a:prstGeom prst="rect">
            <a:avLst/>
          </a:prstGeom>
        </p:spPr>
      </p:pic>
      <p:sp>
        <p:nvSpPr>
          <p:cNvPr id="4" name="Title 3"/>
          <p:cNvSpPr>
            <a:spLocks noGrp="1"/>
          </p:cNvSpPr>
          <p:nvPr>
            <p:ph type="title"/>
          </p:nvPr>
        </p:nvSpPr>
        <p:spPr>
          <a:xfrm>
            <a:off x="838200" y="990600"/>
            <a:ext cx="7391400" cy="5083175"/>
          </a:xfrm>
        </p:spPr>
        <p:txBody>
          <a:bodyPr>
            <a:normAutofit/>
          </a:bodyPr>
          <a:lstStyle/>
          <a:p>
            <a:pPr>
              <a:spcBef>
                <a:spcPts val="0"/>
              </a:spcBef>
            </a:pPr>
            <a:r>
              <a:rPr lang="en-US" sz="6000" b="0" spc="390" dirty="0">
                <a:latin typeface="Arial" panose="020B0604020202020204" pitchFamily="34" charset="0"/>
                <a:cs typeface="Arial" panose="020B0604020202020204" pitchFamily="34" charset="0"/>
              </a:rPr>
              <a:t>Prediabetes</a:t>
            </a:r>
            <a:br>
              <a:rPr lang="en-US" sz="6000" b="0" spc="390" dirty="0">
                <a:solidFill>
                  <a:srgbClr val="27AAE1"/>
                </a:solidFill>
                <a:latin typeface="Arial" panose="020B0604020202020204" pitchFamily="34" charset="0"/>
                <a:cs typeface="Arial" panose="020B0604020202020204" pitchFamily="34" charset="0"/>
              </a:rPr>
            </a:br>
            <a:br>
              <a:rPr lang="en-US" sz="2800" b="0" spc="390" dirty="0">
                <a:solidFill>
                  <a:srgbClr val="27AAE1"/>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 Growing Issue with Serious Consequences for YOUR MEMBERS</a:t>
            </a:r>
            <a:br>
              <a:rPr lang="en-US" dirty="0">
                <a:solidFill>
                  <a:srgbClr val="FFFFFF"/>
                </a:solidFill>
                <a:latin typeface="Arial" panose="020B0604020202020204" pitchFamily="34" charset="0"/>
                <a:cs typeface="Arial" panose="020B0604020202020204" pitchFamily="34" charset="0"/>
              </a:rPr>
            </a:br>
            <a:endParaRPr lang="en-US" dirty="0">
              <a:solidFill>
                <a:srgbClr val="FFFFFF"/>
              </a:solidFill>
            </a:endParaRPr>
          </a:p>
        </p:txBody>
      </p:sp>
    </p:spTree>
    <p:extLst>
      <p:ext uri="{BB962C8B-B14F-4D97-AF65-F5344CB8AC3E}">
        <p14:creationId xmlns:p14="http://schemas.microsoft.com/office/powerpoint/2010/main" val="161986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799"/>
            <a:ext cx="4343400" cy="4460417"/>
          </a:xfrm>
          <a:prstGeom prst="rect">
            <a:avLst/>
          </a:prstGeom>
        </p:spPr>
      </p:pic>
      <p:sp>
        <p:nvSpPr>
          <p:cNvPr id="3" name="Title 2"/>
          <p:cNvSpPr>
            <a:spLocks noGrp="1"/>
          </p:cNvSpPr>
          <p:nvPr>
            <p:ph type="title"/>
          </p:nvPr>
        </p:nvSpPr>
        <p:spPr>
          <a:xfrm>
            <a:off x="5410199" y="2057400"/>
            <a:ext cx="3200401" cy="4244975"/>
          </a:xfrm>
        </p:spPr>
        <p:txBody>
          <a:bodyPr>
            <a:normAutofit/>
          </a:bodyPr>
          <a:lstStyle/>
          <a:p>
            <a:r>
              <a:rPr lang="en-US" sz="2400" cap="none" dirty="0">
                <a:latin typeface="Arial" panose="020B0604020202020204" pitchFamily="34" charset="0"/>
                <a:cs typeface="Arial" panose="020B0604020202020204" pitchFamily="34" charset="0"/>
              </a:rPr>
              <a:t>Prediabetes is when your blood sugar level is higher than normal but not high enough yet to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be diagnosed as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type 2 diabetes.</a:t>
            </a:r>
            <a:br>
              <a:rPr lang="en-US" sz="2400" cap="none" dirty="0">
                <a:latin typeface="Arial" panose="020B0604020202020204" pitchFamily="34" charset="0"/>
                <a:cs typeface="Arial" panose="020B0604020202020204" pitchFamily="34" charset="0"/>
              </a:rPr>
            </a:br>
            <a:endParaRPr lang="en-US" sz="2400" cap="none" dirty="0"/>
          </a:p>
        </p:txBody>
      </p:sp>
    </p:spTree>
    <p:extLst>
      <p:ext uri="{BB962C8B-B14F-4D97-AF65-F5344CB8AC3E}">
        <p14:creationId xmlns:p14="http://schemas.microsoft.com/office/powerpoint/2010/main" val="343297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799" y="950843"/>
            <a:ext cx="2514600" cy="1639957"/>
          </a:xfrm>
          <a:prstGeom prst="rect">
            <a:avLst/>
          </a:prstGeom>
        </p:spPr>
      </p:pic>
      <p:pic>
        <p:nvPicPr>
          <p:cNvPr id="5" name="Picture 4" descr="text: 1 out of 3"/>
          <p:cNvPicPr>
            <a:picLocks noChangeAspect="1"/>
          </p:cNvPicPr>
          <p:nvPr/>
        </p:nvPicPr>
        <p:blipFill>
          <a:blip r:embed="rId4"/>
          <a:stretch>
            <a:fillRect/>
          </a:stretch>
        </p:blipFill>
        <p:spPr>
          <a:xfrm>
            <a:off x="1066800" y="2819400"/>
            <a:ext cx="2514600" cy="1371600"/>
          </a:xfrm>
          <a:prstGeom prst="rect">
            <a:avLst/>
          </a:prstGeom>
        </p:spPr>
      </p:pic>
      <p:sp>
        <p:nvSpPr>
          <p:cNvPr id="3" name="Title 2"/>
          <p:cNvSpPr>
            <a:spLocks noGrp="1"/>
          </p:cNvSpPr>
          <p:nvPr>
            <p:ph type="title"/>
          </p:nvPr>
        </p:nvSpPr>
        <p:spPr>
          <a:xfrm>
            <a:off x="990600" y="4419600"/>
            <a:ext cx="2743200" cy="1066800"/>
          </a:xfrm>
        </p:spPr>
        <p:txBody>
          <a:bodyPr>
            <a:normAutofit/>
          </a:bodyPr>
          <a:lstStyle/>
          <a:p>
            <a:pPr algn="ctr"/>
            <a:r>
              <a:rPr lang="en-US" sz="2400" dirty="0">
                <a:latin typeface="Arial" panose="020B0604020202020204" pitchFamily="34" charset="0"/>
                <a:cs typeface="Arial" panose="020B0604020202020204" pitchFamily="34" charset="0"/>
              </a:rPr>
              <a:t>Adults has </a:t>
            </a:r>
            <a:r>
              <a:rPr lang="en-US" sz="2400" dirty="0" err="1">
                <a:latin typeface="Arial" panose="020B0604020202020204" pitchFamily="34" charset="0"/>
                <a:cs typeface="Arial" panose="020B0604020202020204" pitchFamily="34" charset="0"/>
              </a:rPr>
              <a:t>prediabetes</a:t>
            </a:r>
            <a:endParaRPr lang="en-US" sz="2400" dirty="0"/>
          </a:p>
        </p:txBody>
      </p:sp>
      <p:cxnSp>
        <p:nvCxnSpPr>
          <p:cNvPr id="7" name="Straight Connector 6">
            <a:extLst>
              <a:ext uri="{C183D7F6-B498-43B3-948B-1728B52AA6E4}">
                <adec:decorative xmlns:adec="http://schemas.microsoft.com/office/drawing/2017/decorative" val="1"/>
              </a:ext>
            </a:extLst>
          </p:cNvPr>
          <p:cNvCxnSpPr/>
          <p:nvPr/>
        </p:nvCxnSpPr>
        <p:spPr>
          <a:xfrm>
            <a:off x="4419600" y="1219200"/>
            <a:ext cx="0" cy="4038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test: 9 out of 10"/>
          <p:cNvPicPr>
            <a:picLocks noChangeAspect="1"/>
          </p:cNvPicPr>
          <p:nvPr/>
        </p:nvPicPr>
        <p:blipFill rotWithShape="1">
          <a:blip r:embed="rId5"/>
          <a:srcRect l="26638" b="-977"/>
          <a:stretch/>
        </p:blipFill>
        <p:spPr>
          <a:xfrm>
            <a:off x="5943600" y="3288424"/>
            <a:ext cx="2133599" cy="923330"/>
          </a:xfrm>
          <a:prstGeom prst="rect">
            <a:avLst/>
          </a:prstGeom>
        </p:spPr>
      </p:pic>
      <p:sp>
        <p:nvSpPr>
          <p:cNvPr id="10" name="Title 2"/>
          <p:cNvSpPr txBox="1">
            <a:spLocks/>
          </p:cNvSpPr>
          <p:nvPr/>
        </p:nvSpPr>
        <p:spPr>
          <a:xfrm>
            <a:off x="5181600" y="4419600"/>
            <a:ext cx="2743200" cy="1066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2400" dirty="0">
                <a:latin typeface="Arial" panose="020B0604020202020204" pitchFamily="34" charset="0"/>
                <a:cs typeface="Arial" panose="020B0604020202020204" pitchFamily="34" charset="0"/>
              </a:rPr>
              <a:t>Don’t know they have it</a:t>
            </a:r>
            <a:endParaRPr lang="en-US" sz="2400" dirty="0"/>
          </a:p>
        </p:txBody>
      </p:sp>
      <p:sp>
        <p:nvSpPr>
          <p:cNvPr id="2" name="TextBox 1">
            <a:extLst>
              <a:ext uri="{FF2B5EF4-FFF2-40B4-BE49-F238E27FC236}">
                <a16:creationId xmlns:a16="http://schemas.microsoft.com/office/drawing/2014/main" id="{6BA9B7FE-D4D9-F84A-D20E-565C0E969A78}"/>
              </a:ext>
            </a:extLst>
          </p:cNvPr>
          <p:cNvSpPr txBox="1"/>
          <p:nvPr/>
        </p:nvSpPr>
        <p:spPr>
          <a:xfrm>
            <a:off x="4725098" y="3310021"/>
            <a:ext cx="470768" cy="923330"/>
          </a:xfrm>
          <a:prstGeom prst="rect">
            <a:avLst/>
          </a:prstGeom>
          <a:noFill/>
        </p:spPr>
        <p:txBody>
          <a:bodyPr wrap="square" rtlCol="0">
            <a:spAutoFit/>
          </a:bodyPr>
          <a:lstStyle/>
          <a:p>
            <a:r>
              <a:rPr lang="en-US" sz="5400" dirty="0">
                <a:solidFill>
                  <a:srgbClr val="39536C"/>
                </a:solidFill>
              </a:rPr>
              <a:t>&gt;</a:t>
            </a:r>
          </a:p>
        </p:txBody>
      </p:sp>
      <p:grpSp>
        <p:nvGrpSpPr>
          <p:cNvPr id="17" name="Group 16">
            <a:extLst>
              <a:ext uri="{FF2B5EF4-FFF2-40B4-BE49-F238E27FC236}">
                <a16:creationId xmlns:a16="http://schemas.microsoft.com/office/drawing/2014/main" id="{34F15816-82D0-5C67-56C7-FA50CF729764}"/>
              </a:ext>
            </a:extLst>
          </p:cNvPr>
          <p:cNvGrpSpPr/>
          <p:nvPr/>
        </p:nvGrpSpPr>
        <p:grpSpPr>
          <a:xfrm>
            <a:off x="5168900" y="1127272"/>
            <a:ext cx="2723243" cy="1971578"/>
            <a:chOff x="5168900" y="1127272"/>
            <a:chExt cx="2723243" cy="1971578"/>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a:srcRect t="49386" r="41713"/>
            <a:stretch/>
          </p:blipFill>
          <p:spPr>
            <a:xfrm>
              <a:off x="5168900" y="2091882"/>
              <a:ext cx="1554511" cy="966577"/>
            </a:xfrm>
            <a:prstGeom prst="rect">
              <a:avLst/>
            </a:prstGeom>
          </p:spPr>
        </p:pic>
        <p:pic>
          <p:nvPicPr>
            <p:cNvPr id="13" name="Picture 12">
              <a:extLst>
                <a:ext uri="{FF2B5EF4-FFF2-40B4-BE49-F238E27FC236}">
                  <a16:creationId xmlns:a16="http://schemas.microsoft.com/office/drawing/2014/main" id="{6DDC5360-D567-75DF-BB09-989A25A80573}"/>
                </a:ext>
                <a:ext uri="{C183D7F6-B498-43B3-948B-1728B52AA6E4}">
                  <adec:decorative xmlns:adec="http://schemas.microsoft.com/office/drawing/2017/decorative" val="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3333" r="33333"/>
            <a:stretch/>
          </p:blipFill>
          <p:spPr>
            <a:xfrm>
              <a:off x="6781942" y="2093010"/>
              <a:ext cx="514094" cy="1005840"/>
            </a:xfrm>
            <a:prstGeom prst="rect">
              <a:avLst/>
            </a:prstGeom>
          </p:spPr>
        </p:pic>
        <p:pic>
          <p:nvPicPr>
            <p:cNvPr id="14" name="Picture 13">
              <a:extLst>
                <a:ext uri="{FF2B5EF4-FFF2-40B4-BE49-F238E27FC236}">
                  <a16:creationId xmlns:a16="http://schemas.microsoft.com/office/drawing/2014/main" id="{E10D003A-7993-3288-4269-8C44C71FC176}"/>
                </a:ext>
                <a:ext uri="{C183D7F6-B498-43B3-948B-1728B52AA6E4}">
                  <adec:decorative xmlns:adec="http://schemas.microsoft.com/office/drawing/2017/decorative" val="1"/>
                </a:ext>
              </a:extLst>
            </p:cNvPr>
            <p:cNvPicPr>
              <a:picLocks noChangeAspect="1"/>
            </p:cNvPicPr>
            <p:nvPr/>
          </p:nvPicPr>
          <p:blipFill rotWithShape="1">
            <a:blip r:embed="rId6"/>
            <a:srcRect b="50000"/>
            <a:stretch/>
          </p:blipFill>
          <p:spPr>
            <a:xfrm>
              <a:off x="5225143" y="1127272"/>
              <a:ext cx="2667000" cy="954852"/>
            </a:xfrm>
            <a:prstGeom prst="rect">
              <a:avLst/>
            </a:prstGeom>
          </p:spPr>
        </p:pic>
        <p:pic>
          <p:nvPicPr>
            <p:cNvPr id="15" name="Picture 14">
              <a:extLst>
                <a:ext uri="{FF2B5EF4-FFF2-40B4-BE49-F238E27FC236}">
                  <a16:creationId xmlns:a16="http://schemas.microsoft.com/office/drawing/2014/main" id="{3836C7A5-4FB2-5505-ED6B-A7BB5FA8BA05}"/>
                </a:ext>
                <a:ext uri="{C183D7F6-B498-43B3-948B-1728B52AA6E4}">
                  <adec:decorative xmlns:adec="http://schemas.microsoft.com/office/drawing/2017/decorative" val="1"/>
                </a:ext>
              </a:extLst>
            </p:cNvPr>
            <p:cNvPicPr>
              <a:picLocks noChangeAspect="1"/>
            </p:cNvPicPr>
            <p:nvPr/>
          </p:nvPicPr>
          <p:blipFill rotWithShape="1">
            <a:blip r:embed="rId6"/>
            <a:srcRect l="82348" t="51651"/>
            <a:stretch/>
          </p:blipFill>
          <p:spPr>
            <a:xfrm>
              <a:off x="7394161" y="2135129"/>
              <a:ext cx="470768" cy="923330"/>
            </a:xfrm>
            <a:prstGeom prst="rect">
              <a:avLst/>
            </a:prstGeom>
          </p:spPr>
        </p:pic>
      </p:grpSp>
      <p:sp>
        <p:nvSpPr>
          <p:cNvPr id="16" name="TextBox 15">
            <a:extLst>
              <a:ext uri="{FF2B5EF4-FFF2-40B4-BE49-F238E27FC236}">
                <a16:creationId xmlns:a16="http://schemas.microsoft.com/office/drawing/2014/main" id="{3510DB3E-AB54-FE18-BD91-F93E0C0FA74D}"/>
              </a:ext>
            </a:extLst>
          </p:cNvPr>
          <p:cNvSpPr txBox="1"/>
          <p:nvPr/>
        </p:nvSpPr>
        <p:spPr>
          <a:xfrm>
            <a:off x="5105399" y="2857537"/>
            <a:ext cx="899605" cy="1785104"/>
          </a:xfrm>
          <a:prstGeom prst="rect">
            <a:avLst/>
          </a:prstGeom>
          <a:noFill/>
        </p:spPr>
        <p:txBody>
          <a:bodyPr wrap="none" rtlCol="0">
            <a:spAutoFit/>
          </a:bodyPr>
          <a:lstStyle/>
          <a:p>
            <a:r>
              <a:rPr lang="en-US" sz="11000" dirty="0">
                <a:solidFill>
                  <a:srgbClr val="39536C"/>
                </a:solidFill>
              </a:rPr>
              <a:t>8</a:t>
            </a:r>
          </a:p>
        </p:txBody>
      </p:sp>
    </p:spTree>
    <p:extLst>
      <p:ext uri="{BB962C8B-B14F-4D97-AF65-F5344CB8AC3E}">
        <p14:creationId xmlns:p14="http://schemas.microsoft.com/office/powerpoint/2010/main" val="139618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C183D7F6-B498-43B3-948B-1728B52AA6E4}">
                <adec:decorative xmlns:adec="http://schemas.microsoft.com/office/drawing/2017/decorative" val="1"/>
              </a:ext>
            </a:extLst>
          </p:cNvPr>
          <p:cNvSpPr/>
          <p:nvPr/>
        </p:nvSpPr>
        <p:spPr>
          <a:xfrm rot="10800000">
            <a:off x="609600" y="1489840"/>
            <a:ext cx="2514600" cy="2167759"/>
          </a:xfrm>
          <a:prstGeom prst="triangle">
            <a:avLst/>
          </a:prstGeom>
          <a:solidFill>
            <a:srgbClr val="B60E20"/>
          </a:solidFill>
          <a:ln w="1905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533400" y="1524000"/>
            <a:ext cx="2667000"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9600" dirty="0">
                <a:solidFill>
                  <a:schemeClr val="bg1"/>
                </a:solidFill>
                <a:latin typeface="Arial" panose="020B0604020202020204" pitchFamily="34" charset="0"/>
                <a:cs typeface="Arial" panose="020B0604020202020204" pitchFamily="34" charset="0"/>
              </a:rPr>
              <a:t>!</a:t>
            </a:r>
            <a:endParaRPr lang="en-US" sz="9600" dirty="0">
              <a:solidFill>
                <a:schemeClr val="bg1"/>
              </a:solidFill>
            </a:endParaRPr>
          </a:p>
        </p:txBody>
      </p:sp>
      <p:sp>
        <p:nvSpPr>
          <p:cNvPr id="3" name="Title 2"/>
          <p:cNvSpPr>
            <a:spLocks noGrp="1"/>
          </p:cNvSpPr>
          <p:nvPr>
            <p:ph type="title"/>
          </p:nvPr>
        </p:nvSpPr>
        <p:spPr>
          <a:xfrm>
            <a:off x="3429000" y="914401"/>
            <a:ext cx="4952999" cy="5334000"/>
          </a:xfrm>
        </p:spPr>
        <p:txBody>
          <a:bodyPr>
            <a:normAutofit/>
          </a:bodyPr>
          <a:lstStyle/>
          <a:p>
            <a:pPr>
              <a:spcAft>
                <a:spcPts val="1200"/>
              </a:spcAft>
            </a:pPr>
            <a:r>
              <a:rPr lang="en-US" sz="2800" cap="none" dirty="0">
                <a:latin typeface="Arial" panose="020B0604020202020204" pitchFamily="34" charset="0"/>
                <a:cs typeface="Arial" panose="020B0604020202020204" pitchFamily="34" charset="0"/>
              </a:rPr>
              <a:t>Without lifestyle changes, people with prediabetes can develop </a:t>
            </a:r>
            <a:r>
              <a:rPr lang="en-US" sz="2800" cap="none" dirty="0">
                <a:solidFill>
                  <a:srgbClr val="27AAE1"/>
                </a:solidFill>
                <a:latin typeface="Arial" panose="020B0604020202020204" pitchFamily="34" charset="0"/>
                <a:cs typeface="Arial" panose="020B0604020202020204" pitchFamily="34" charset="0"/>
              </a:rPr>
              <a:t>type 2 diabetes</a:t>
            </a:r>
            <a:r>
              <a:rPr lang="en-US" sz="2800" cap="none" dirty="0">
                <a:latin typeface="Arial" panose="020B0604020202020204" pitchFamily="34" charset="0"/>
                <a:cs typeface="Arial" panose="020B0604020202020204" pitchFamily="34" charset="0"/>
              </a:rPr>
              <a:t>.</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Diabetes in adults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has </a:t>
            </a:r>
            <a:r>
              <a:rPr lang="en-US" sz="2800" cap="none" dirty="0">
                <a:solidFill>
                  <a:srgbClr val="27AAE1"/>
                </a:solidFill>
                <a:latin typeface="Arial" panose="020B0604020202020204" pitchFamily="34" charset="0"/>
                <a:cs typeface="Arial" panose="020B0604020202020204" pitchFamily="34" charset="0"/>
              </a:rPr>
              <a:t>doubled</a:t>
            </a:r>
            <a:r>
              <a:rPr lang="en-US" sz="2800" cap="none" dirty="0">
                <a:latin typeface="Arial" panose="020B0604020202020204" pitchFamily="34" charset="0"/>
                <a:cs typeface="Arial" panose="020B0604020202020204" pitchFamily="34" charset="0"/>
              </a:rPr>
              <a:t> in the past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two decades.</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solidFill>
                  <a:srgbClr val="27AAE1"/>
                </a:solidFill>
                <a:latin typeface="Arial" panose="020B0604020202020204" pitchFamily="34" charset="0"/>
                <a:cs typeface="Arial" panose="020B0604020202020204" pitchFamily="34" charset="0"/>
              </a:rPr>
              <a:t>1 in 3 adults in the U.S. could have diabetes </a:t>
            </a:r>
            <a:r>
              <a:rPr lang="en-US" sz="2800" cap="none" dirty="0">
                <a:latin typeface="Arial" panose="020B0604020202020204" pitchFamily="34" charset="0"/>
                <a:cs typeface="Arial" panose="020B0604020202020204" pitchFamily="34" charset="0"/>
              </a:rPr>
              <a:t>by 2050 if nothing changes.</a:t>
            </a:r>
          </a:p>
        </p:txBody>
      </p:sp>
      <p:cxnSp>
        <p:nvCxnSpPr>
          <p:cNvPr id="7" name="Straight Connector 6">
            <a:extLst>
              <a:ext uri="{C183D7F6-B498-43B3-948B-1728B52AA6E4}">
                <adec:decorative xmlns:adec="http://schemas.microsoft.com/office/drawing/2017/decorative" val="1"/>
              </a:ext>
            </a:extLst>
          </p:cNvPr>
          <p:cNvCxnSpPr/>
          <p:nvPr/>
        </p:nvCxnSpPr>
        <p:spPr>
          <a:xfrm>
            <a:off x="3505199" y="25146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505199" y="41910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a:off x="1866899" y="3581400"/>
            <a:ext cx="0" cy="3276600"/>
          </a:xfrm>
          <a:prstGeom prst="line">
            <a:avLst/>
          </a:prstGeom>
          <a:ln w="1905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60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057401"/>
            <a:ext cx="3581399" cy="2362199"/>
          </a:xfrm>
        </p:spPr>
        <p:txBody>
          <a:bodyPr>
            <a:normAutofit/>
          </a:bodyPr>
          <a:lstStyle/>
          <a:p>
            <a:pPr algn="ctr">
              <a:spcAft>
                <a:spcPts val="1200"/>
              </a:spcAft>
            </a:pPr>
            <a:r>
              <a:rPr lang="en-US" sz="2800" cap="none" dirty="0">
                <a:latin typeface="Arial" panose="020B0604020202020204" pitchFamily="34" charset="0"/>
                <a:cs typeface="Arial" panose="020B0604020202020204" pitchFamily="34" charset="0"/>
              </a:rPr>
              <a:t>People with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type 2 diabetes are at higher risk of serious health complications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72200" y="3048000"/>
            <a:ext cx="1653746" cy="1653746"/>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400" y="457200"/>
            <a:ext cx="1676400" cy="167640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33600" y="457200"/>
            <a:ext cx="1653746" cy="1653746"/>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0000" y="3009900"/>
            <a:ext cx="1653746" cy="1653746"/>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33800" y="4648200"/>
            <a:ext cx="1653746" cy="1653746"/>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a:off x="4572000" y="4343400"/>
            <a:ext cx="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flipH="1">
            <a:off x="2771346"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H="1" flipV="1">
            <a:off x="6019800"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a:off x="51054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flipH="1" flipV="1">
            <a:off x="35052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itle 2"/>
          <p:cNvSpPr txBox="1">
            <a:spLocks/>
          </p:cNvSpPr>
          <p:nvPr/>
        </p:nvSpPr>
        <p:spPr>
          <a:xfrm>
            <a:off x="762000" y="9906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Kidney failure</a:t>
            </a:r>
            <a:endParaRPr lang="en-US" sz="1400" dirty="0">
              <a:solidFill>
                <a:srgbClr val="27AAE1"/>
              </a:solidFill>
            </a:endParaRPr>
          </a:p>
        </p:txBody>
      </p:sp>
      <p:sp>
        <p:nvSpPr>
          <p:cNvPr id="32" name="Title 2"/>
          <p:cNvSpPr txBox="1">
            <a:spLocks/>
          </p:cNvSpPr>
          <p:nvPr/>
        </p:nvSpPr>
        <p:spPr>
          <a:xfrm>
            <a:off x="6858000" y="10668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blindness</a:t>
            </a:r>
            <a:endParaRPr lang="en-US" sz="1400" dirty="0">
              <a:solidFill>
                <a:srgbClr val="27AAE1"/>
              </a:solidFill>
            </a:endParaRPr>
          </a:p>
        </p:txBody>
      </p:sp>
      <p:sp>
        <p:nvSpPr>
          <p:cNvPr id="34" name="Title 2"/>
          <p:cNvSpPr txBox="1">
            <a:spLocks/>
          </p:cNvSpPr>
          <p:nvPr/>
        </p:nvSpPr>
        <p:spPr>
          <a:xfrm>
            <a:off x="7848600" y="3581400"/>
            <a:ext cx="1219200"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Heart attack</a:t>
            </a:r>
            <a:endParaRPr lang="en-US" sz="1400" dirty="0">
              <a:solidFill>
                <a:srgbClr val="27AAE1"/>
              </a:solidFill>
            </a:endParaRPr>
          </a:p>
        </p:txBody>
      </p:sp>
      <p:sp>
        <p:nvSpPr>
          <p:cNvPr id="35" name="Title 2"/>
          <p:cNvSpPr txBox="1">
            <a:spLocks/>
          </p:cNvSpPr>
          <p:nvPr/>
        </p:nvSpPr>
        <p:spPr>
          <a:xfrm>
            <a:off x="152400" y="3429000"/>
            <a:ext cx="1066800" cy="1295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Loss </a:t>
            </a:r>
            <a:br>
              <a:rPr lang="en-US" sz="1400" dirty="0">
                <a:solidFill>
                  <a:srgbClr val="27AAE1"/>
                </a:solidFill>
                <a:latin typeface="Arial" panose="020B0604020202020204" pitchFamily="34" charset="0"/>
                <a:cs typeface="Arial" panose="020B0604020202020204" pitchFamily="34" charset="0"/>
              </a:rPr>
            </a:br>
            <a:r>
              <a:rPr lang="en-US" sz="1400" dirty="0">
                <a:solidFill>
                  <a:srgbClr val="27AAE1"/>
                </a:solidFill>
                <a:latin typeface="Arial" panose="020B0604020202020204" pitchFamily="34" charset="0"/>
                <a:cs typeface="Arial" panose="020B0604020202020204" pitchFamily="34" charset="0"/>
              </a:rPr>
              <a:t>of toes, feet, or legs</a:t>
            </a:r>
            <a:endParaRPr lang="en-US" sz="1400" dirty="0">
              <a:solidFill>
                <a:srgbClr val="27AAE1"/>
              </a:solidFill>
            </a:endParaRPr>
          </a:p>
        </p:txBody>
      </p:sp>
      <p:sp>
        <p:nvSpPr>
          <p:cNvPr id="36" name="Title 2"/>
          <p:cNvSpPr txBox="1">
            <a:spLocks/>
          </p:cNvSpPr>
          <p:nvPr/>
        </p:nvSpPr>
        <p:spPr>
          <a:xfrm>
            <a:off x="5410200" y="53340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stroke</a:t>
            </a:r>
            <a:endParaRPr lang="en-US" sz="1400" dirty="0">
              <a:solidFill>
                <a:srgbClr val="27AAE1"/>
              </a:solidFill>
            </a:endParaRPr>
          </a:p>
        </p:txBody>
      </p:sp>
    </p:spTree>
    <p:extLst>
      <p:ext uri="{BB962C8B-B14F-4D97-AF65-F5344CB8AC3E}">
        <p14:creationId xmlns:p14="http://schemas.microsoft.com/office/powerpoint/2010/main" val="191772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2"/>
          <a:stretch/>
        </p:blipFill>
        <p:spPr>
          <a:xfrm>
            <a:off x="0" y="0"/>
            <a:ext cx="9175750" cy="6858000"/>
          </a:xfrm>
          <a:prstGeom prst="rect">
            <a:avLst/>
          </a:prstGeom>
        </p:spPr>
      </p:pic>
      <p:sp>
        <p:nvSpPr>
          <p:cNvPr id="3" name="Title 2"/>
          <p:cNvSpPr>
            <a:spLocks noGrp="1"/>
          </p:cNvSpPr>
          <p:nvPr>
            <p:ph type="title"/>
          </p:nvPr>
        </p:nvSpPr>
        <p:spPr>
          <a:xfrm>
            <a:off x="914400" y="2362200"/>
            <a:ext cx="7050087" cy="4495800"/>
          </a:xfrm>
        </p:spPr>
        <p:txBody>
          <a:bodyPr>
            <a:noAutofit/>
          </a:bodyPr>
          <a:lstStyle/>
          <a:p>
            <a:pPr>
              <a:lnSpc>
                <a:spcPts val="6000"/>
              </a:lnSpc>
            </a:pPr>
            <a:r>
              <a:rPr lang="en-US" sz="6000" dirty="0">
                <a:solidFill>
                  <a:srgbClr val="39536C"/>
                </a:solidFill>
              </a:rPr>
              <a:t>When prediabetes turns into type 2 diabetes</a:t>
            </a:r>
            <a:r>
              <a:rPr lang="mr-IN" sz="6000" dirty="0">
                <a:solidFill>
                  <a:srgbClr val="39536C"/>
                </a:solidFill>
              </a:rPr>
              <a:t>…</a:t>
            </a:r>
            <a:endParaRPr lang="en-US" sz="6000" dirty="0">
              <a:solidFill>
                <a:srgbClr val="39536C"/>
              </a:solidFill>
            </a:endParaRPr>
          </a:p>
        </p:txBody>
      </p:sp>
    </p:spTree>
    <p:extLst>
      <p:ext uri="{BB962C8B-B14F-4D97-AF65-F5344CB8AC3E}">
        <p14:creationId xmlns:p14="http://schemas.microsoft.com/office/powerpoint/2010/main" val="132389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DAA9A7-020D-4071-96B0-64C6803DBA38}"/>
              </a:ext>
            </a:extLst>
          </p:cNvPr>
          <p:cNvSpPr txBox="1">
            <a:spLocks/>
          </p:cNvSpPr>
          <p:nvPr/>
        </p:nvSpPr>
        <p:spPr>
          <a:xfrm>
            <a:off x="533400" y="685800"/>
            <a:ext cx="4419600" cy="4953000"/>
          </a:xfrm>
          <a:prstGeom prst="rect">
            <a:avLst/>
          </a:prstGeom>
        </p:spPr>
        <p:txBody>
          <a:bodyPr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39536C"/>
                </a:solidFill>
                <a:latin typeface="Arial"/>
                <a:cs typeface="Arial"/>
              </a:rPr>
              <a:t>Diabetes is the </a:t>
            </a:r>
            <a:r>
              <a:rPr lang="en-US" sz="2400" b="1" dirty="0">
                <a:solidFill>
                  <a:srgbClr val="39536C"/>
                </a:solidFill>
                <a:latin typeface="Arial"/>
                <a:cs typeface="Arial"/>
              </a:rPr>
              <a:t>COSTLIEST disease in the U.S. at </a:t>
            </a:r>
            <a:br>
              <a:rPr lang="en-US" sz="2400" b="1" dirty="0">
                <a:solidFill>
                  <a:srgbClr val="39536C"/>
                </a:solidFill>
                <a:latin typeface="Arial"/>
                <a:cs typeface="Arial"/>
              </a:rPr>
            </a:br>
            <a:r>
              <a:rPr lang="en-US" sz="2400" b="1" dirty="0">
                <a:solidFill>
                  <a:srgbClr val="39536C"/>
                </a:solidFill>
                <a:latin typeface="Arial"/>
                <a:cs typeface="Arial"/>
              </a:rPr>
              <a:t>$327 BILLION </a:t>
            </a:r>
            <a:r>
              <a:rPr lang="en-US" sz="2400" dirty="0">
                <a:solidFill>
                  <a:srgbClr val="39536C"/>
                </a:solidFill>
                <a:latin typeface="Arial"/>
                <a:cs typeface="Arial"/>
              </a:rPr>
              <a:t>in 2017.</a:t>
            </a:r>
          </a:p>
          <a:p>
            <a:pPr marL="0" indent="0">
              <a:buNone/>
            </a:pPr>
            <a:endParaRPr lang="en-US" sz="2400" b="1"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Cost of care for people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 diabetes is </a:t>
            </a:r>
            <a:r>
              <a:rPr lang="en-US" sz="2400" b="1" dirty="0">
                <a:solidFill>
                  <a:srgbClr val="39536C"/>
                </a:solidFill>
                <a:latin typeface="Arial" panose="020B0604020202020204" pitchFamily="34" charset="0"/>
                <a:cs typeface="Arial" panose="020B0604020202020204" pitchFamily="34" charset="0"/>
              </a:rPr>
              <a:t>2.3 times more </a:t>
            </a:r>
            <a:r>
              <a:rPr lang="en-US" sz="2400" dirty="0">
                <a:solidFill>
                  <a:srgbClr val="39536C"/>
                </a:solidFill>
                <a:latin typeface="Arial" panose="020B0604020202020204" pitchFamily="34" charset="0"/>
                <a:cs typeface="Arial" panose="020B0604020202020204" pitchFamily="34" charset="0"/>
              </a:rPr>
              <a:t>than for those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without diabetes.</a:t>
            </a: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Annual medical expenditures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in 2017 were </a:t>
            </a:r>
            <a:r>
              <a:rPr lang="en-US" sz="2400" b="1" dirty="0">
                <a:solidFill>
                  <a:srgbClr val="39536C"/>
                </a:solidFill>
                <a:latin typeface="Arial" panose="020B0604020202020204" pitchFamily="34" charset="0"/>
                <a:cs typeface="Arial" panose="020B0604020202020204" pitchFamily="34" charset="0"/>
              </a:rPr>
              <a:t>$16,750 per person </a:t>
            </a:r>
            <a:r>
              <a:rPr lang="en-US" sz="2400" dirty="0">
                <a:solidFill>
                  <a:srgbClr val="39536C"/>
                </a:solidFill>
                <a:latin typeface="Arial" panose="020B0604020202020204" pitchFamily="34" charset="0"/>
                <a:cs typeface="Arial" panose="020B0604020202020204" pitchFamily="34" charset="0"/>
              </a:rPr>
              <a:t>diagnosed with diabetes.</a:t>
            </a: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609600" y="19812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609600" y="37338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62600" y="1447800"/>
            <a:ext cx="1483895" cy="76200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62601" y="2336800"/>
            <a:ext cx="1483895" cy="7620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1447800"/>
            <a:ext cx="1483895" cy="7620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2336800"/>
            <a:ext cx="1483895" cy="762000"/>
          </a:xfrm>
          <a:prstGeom prst="rect">
            <a:avLst/>
          </a:prstGeom>
        </p:spPr>
      </p:pic>
      <p:sp>
        <p:nvSpPr>
          <p:cNvPr id="11" name="Content Placeholder 2">
            <a:extLst>
              <a:ext uri="{FF2B5EF4-FFF2-40B4-BE49-F238E27FC236}">
                <a16:creationId xmlns:a16="http://schemas.microsoft.com/office/drawing/2014/main" id="{4DDAA9A7-020D-4071-96B0-64C6803DBA38}"/>
              </a:ext>
            </a:extLst>
          </p:cNvPr>
          <p:cNvSpPr txBox="1">
            <a:spLocks/>
          </p:cNvSpPr>
          <p:nvPr/>
        </p:nvSpPr>
        <p:spPr>
          <a:xfrm>
            <a:off x="5791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27AAE1"/>
                </a:solidFill>
                <a:latin typeface="Arial" panose="020B0604020202020204" pitchFamily="34" charset="0"/>
                <a:cs typeface="Arial" panose="020B0604020202020204" pitchFamily="34" charset="0"/>
              </a:rPr>
              <a:t>1</a:t>
            </a:r>
            <a:endParaRPr lang="en-US" sz="12000" b="1" dirty="0">
              <a:solidFill>
                <a:schemeClr val="bg1"/>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4DDAA9A7-020D-4071-96B0-64C6803DBA38}"/>
              </a:ext>
            </a:extLst>
          </p:cNvPr>
          <p:cNvSpPr txBox="1">
            <a:spLocks/>
          </p:cNvSpPr>
          <p:nvPr/>
        </p:nvSpPr>
        <p:spPr>
          <a:xfrm>
            <a:off x="6553200" y="3505200"/>
            <a:ext cx="1066800" cy="106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5400" b="1" dirty="0">
                <a:solidFill>
                  <a:srgbClr val="39536C"/>
                </a:solidFill>
                <a:latin typeface="Arial" panose="020B0604020202020204" pitchFamily="34" charset="0"/>
                <a:cs typeface="Arial" panose="020B0604020202020204" pitchFamily="34" charset="0"/>
              </a:rPr>
              <a:t>IN</a:t>
            </a:r>
            <a:endParaRPr lang="en-US" sz="9600" b="1" dirty="0">
              <a:solidFill>
                <a:schemeClr val="bg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4DDAA9A7-020D-4071-96B0-64C6803DBA38}"/>
              </a:ext>
            </a:extLst>
          </p:cNvPr>
          <p:cNvSpPr txBox="1">
            <a:spLocks/>
          </p:cNvSpPr>
          <p:nvPr/>
        </p:nvSpPr>
        <p:spPr>
          <a:xfrm>
            <a:off x="7315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39536C"/>
                </a:solidFill>
                <a:latin typeface="Arial" panose="020B0604020202020204" pitchFamily="34" charset="0"/>
                <a:cs typeface="Arial" panose="020B0604020202020204" pitchFamily="34" charset="0"/>
              </a:rPr>
              <a:t>4</a:t>
            </a:r>
          </a:p>
        </p:txBody>
      </p:sp>
      <p:sp>
        <p:nvSpPr>
          <p:cNvPr id="15" name="Title 3">
            <a:extLst>
              <a:ext uri="{FF2B5EF4-FFF2-40B4-BE49-F238E27FC236}">
                <a16:creationId xmlns:a16="http://schemas.microsoft.com/office/drawing/2014/main" id="{FDAC6EA6-D0FE-4174-BE5E-24C43619E365}"/>
              </a:ext>
            </a:extLst>
          </p:cNvPr>
          <p:cNvSpPr>
            <a:spLocks noGrp="1"/>
          </p:cNvSpPr>
          <p:nvPr>
            <p:ph type="title"/>
          </p:nvPr>
        </p:nvSpPr>
        <p:spPr>
          <a:xfrm>
            <a:off x="5658852" y="4800600"/>
            <a:ext cx="3007895" cy="838200"/>
          </a:xfrm>
        </p:spPr>
        <p:txBody>
          <a:bodyPr>
            <a:noAutofit/>
          </a:bodyPr>
          <a:lstStyle/>
          <a:p>
            <a:pPr algn="ctr"/>
            <a:r>
              <a:rPr lang="en-US" sz="1800" b="0" dirty="0">
                <a:solidFill>
                  <a:srgbClr val="27AAE1"/>
                </a:solidFill>
                <a:latin typeface="Arial" panose="020B0604020202020204" pitchFamily="34" charset="0"/>
                <a:ea typeface="+mn-ea"/>
                <a:cs typeface="Arial" panose="020B0604020202020204" pitchFamily="34" charset="0"/>
              </a:rPr>
              <a:t>HEALTH CARE DOLLARS IS SPENT ON PEOPLE DIAGNOSED WITH DIABETES</a:t>
            </a:r>
          </a:p>
        </p:txBody>
      </p:sp>
      <p:sp>
        <p:nvSpPr>
          <p:cNvPr id="5" name="Rectangle 4"/>
          <p:cNvSpPr/>
          <p:nvPr/>
        </p:nvSpPr>
        <p:spPr>
          <a:xfrm>
            <a:off x="152400" y="5890735"/>
            <a:ext cx="4800600" cy="492443"/>
          </a:xfrm>
          <a:prstGeom prst="rect">
            <a:avLst/>
          </a:prstGeom>
        </p:spPr>
        <p:txBody>
          <a:bodyPr wrap="square">
            <a:spAutoFit/>
          </a:bodyPr>
          <a:lstStyle/>
          <a:p>
            <a:r>
              <a:rPr lang="en-US" sz="1200" dirty="0">
                <a:solidFill>
                  <a:srgbClr val="39536C"/>
                </a:solidFill>
                <a:latin typeface="Arial"/>
                <a:cs typeface="Arial"/>
              </a:rPr>
              <a:t>Estimate your costs and benefits using CDC’s return on investment (ROI) calculator: </a:t>
            </a:r>
            <a:r>
              <a:rPr lang="en-US" sz="1400" u="sng" dirty="0">
                <a:hlinkClick r:id="rId5"/>
              </a:rPr>
              <a:t>https://nccd.cdc.gov/Toolkit/DiabetesImpact</a:t>
            </a:r>
            <a:r>
              <a:rPr lang="en-US" sz="1400" dirty="0"/>
              <a:t> </a:t>
            </a:r>
            <a:endParaRPr lang="en-US" sz="1200" dirty="0">
              <a:solidFill>
                <a:srgbClr val="39536C"/>
              </a:solidFill>
              <a:latin typeface="Arial"/>
              <a:cs typeface="Arial"/>
            </a:endParaRPr>
          </a:p>
        </p:txBody>
      </p:sp>
    </p:spTree>
    <p:extLst>
      <p:ext uri="{BB962C8B-B14F-4D97-AF65-F5344CB8AC3E}">
        <p14:creationId xmlns:p14="http://schemas.microsoft.com/office/powerpoint/2010/main" val="713320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32265804AE5547BB7A68495BE8D542" ma:contentTypeVersion="0" ma:contentTypeDescription="Create a new document." ma:contentTypeScope="" ma:versionID="31ed8b36817d6f742b09cd841a731d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B0EBA6-E727-4BF9-9B2F-22BCC3EBFA69}">
  <ds:schemaRefs>
    <ds:schemaRef ds:uri="http://schemas.microsoft.com/sharepoint/v3/contenttype/forms"/>
  </ds:schemaRefs>
</ds:datastoreItem>
</file>

<file path=customXml/itemProps2.xml><?xml version="1.0" encoding="utf-8"?>
<ds:datastoreItem xmlns:ds="http://schemas.openxmlformats.org/officeDocument/2006/customXml" ds:itemID="{9FAC7C8D-CB74-457B-BCDD-922C9DB05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72797F1-C4BD-4359-BE4A-EDA2746F5BA9}">
  <ds:schemaRef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13930</TotalTime>
  <Words>2199</Words>
  <Application>Microsoft Office PowerPoint</Application>
  <PresentationFormat>On-screen Show (4:3)</PresentationFormat>
  <Paragraphs>136</Paragraphs>
  <Slides>20</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Prediabetes Is Affecting Your Members: How You Can Help</vt:lpstr>
      <vt:lpstr>OUTLINE OF PRESENTATION</vt:lpstr>
      <vt:lpstr>Prediabetes  A Growing Issue with Serious Consequences for YOUR MEMBERS </vt:lpstr>
      <vt:lpstr>Prediabetes is when your blood sugar level is higher than normal but not high enough yet to  be diagnosed as  type 2 diabetes. </vt:lpstr>
      <vt:lpstr>Adults has prediabetes</vt:lpstr>
      <vt:lpstr>Without lifestyle changes, people with prediabetes can develop type 2 diabetes.  Diabetes in adults  has doubled in the past  two decades.  1 in 3 adults in the U.S. could have diabetes by 2050 if nothing changes.</vt:lpstr>
      <vt:lpstr>People with  type 2 diabetes are at higher risk of serious health complications</vt:lpstr>
      <vt:lpstr>When prediabetes turns into type 2 diabetes…</vt:lpstr>
      <vt:lpstr>HEALTH CARE DOLLARS IS SPENT ON PEOPLE DIAGNOSED WITH DIABETES</vt:lpstr>
      <vt:lpstr>  The National Diabetes Prevention Program (National DPP)  Lifestyle Change Program</vt:lpstr>
      <vt:lpstr>Program quality and adherence to scientific standards monitored by CDC</vt:lpstr>
      <vt:lpstr>The National DPP Lifestyle Change Program WORKS!</vt:lpstr>
      <vt:lpstr>Testimonial can go here and be a few lines long.  —First Last name</vt:lpstr>
      <vt:lpstr>Testimonial can go here and be a few lines long.  —First Last name</vt:lpstr>
      <vt:lpstr>What can you do?</vt:lpstr>
      <vt:lpstr>You’ll be in good company</vt:lpstr>
      <vt:lpstr>Reimbursement</vt:lpstr>
      <vt:lpstr>For more information</vt:lpstr>
      <vt:lpstr>Questions?</vt:lpstr>
      <vt:lpstr>American Diabetes Association. Economic costs of diabetes in the U.S. in 2017. Diabetes Care. 2018;41:917–928.   Bardenheier BH, Lin J, Zhuo X, et al. Disability-free life-years lost among adults aged ≥50 years, with and without diabetes. Diabetes Care. 2016;39:1222–1229.   Boyle JP, Thompson JT, Gregg EW, et al. Projections of the year 2050 burden of diabetes in the US adult population: dynamic modeling of incidence, mortality, and prediabetes prevalence. Popul Health Metr 2010;8:1–29.   Centers for Disease Control and Prevention. Diabetes Prevention Recognition Program WORKING WITH EMPLOYERS AND INSURERS GUIDE for CDC-Recognized Organizations. 2017.   Centers for Disease Control and Prevention. National Diabetes Statistics Report website. https://www.cdc.gov/diabetes/data/statistics-report/Index.html. Accessed July 15, 2022.   Diabetes Prevention Programs: Effectiveness and Value Final Evidence Report and Meeting Summary July 25, 2016, Institute for Clinical and Economic Review. Retrieved from https://icer-review.org/wp-content/uploads/2016/07/CTAF_DPP_Final_Evidence_Report_072516.pdf  Diabetes Prevention Program Research Group.  10-year follow-up of diabetes incidence and weight loss in the Diabetes Prevention Program Outcomes Study.  Lancet.  2009;374:1677–86.   Dieleman JL, Baral R, Birger Ml, et al. U.S. spending on personal health care and public health, 1996–2013. JAMA. 2016;316:2627–2646.  Knowler, WC, Barrett-Connor, E, et al. Reduction in the incidence of type 2 diabetes with lifestyle intervention or metformin. N Engl J Med. 2002;346(6):393–403.  Rowley WR, Bezold C, Arikan Y, et al. Diabetes 2030: Insights from Yesterday, Today, and Future Trends. Popul Health Manag. 2017;20(1):6-12.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Prediabetes Is Affecting Your Members: How You Can Help</dc:title>
  <dc:subject>Prediabetes Is Affecting Your Members: How You Can Help</dc:subject>
  <dc:creator>Centers for Disease Control and Prevention (CDC)</dc:creator>
  <cp:keywords>Prediabetes Is Affecting Your Members: How You Can Help, Centers for Disease Control and Prevention, CDC</cp:keywords>
  <cp:lastModifiedBy>Angela Bowen</cp:lastModifiedBy>
  <cp:revision>312</cp:revision>
  <cp:lastPrinted>2013-12-27T15:47:39Z</cp:lastPrinted>
  <dcterms:created xsi:type="dcterms:W3CDTF">2013-09-15T14:17:25Z</dcterms:created>
  <dcterms:modified xsi:type="dcterms:W3CDTF">2022-08-19T04:12:13Z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0x010100FB32265804AE5547BB7A68495BE8D542</vt:lpwstr>
  </property>
</Properties>
</file>