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80" r:id="rId5"/>
    <p:sldId id="281" r:id="rId6"/>
    <p:sldId id="282" r:id="rId7"/>
    <p:sldId id="283" r:id="rId8"/>
    <p:sldId id="284" r:id="rId9"/>
    <p:sldId id="285" r:id="rId10"/>
    <p:sldId id="298" r:id="rId11"/>
    <p:sldId id="287" r:id="rId12"/>
    <p:sldId id="288" r:id="rId13"/>
    <p:sldId id="289" r:id="rId14"/>
    <p:sldId id="290" r:id="rId15"/>
    <p:sldId id="291" r:id="rId16"/>
    <p:sldId id="296" r:id="rId17"/>
    <p:sldId id="297" r:id="rId18"/>
    <p:sldId id="292" r:id="rId19"/>
    <p:sldId id="293" r:id="rId20"/>
    <p:sldId id="294" r:id="rId21"/>
    <p:sldId id="273" r:id="rId22"/>
    <p:sldId id="276"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7" clrIdx="7"/>
  <p:cmAuthor id="8" name="Miranda Brna" initials="MB" lastIdx="33" clrIdx="8"/>
  <p:cmAuthor id="9" name="McDivitt, Judith (CDC/DDNID/NCCDPHP/DDT)" initials="MJ(" lastIdx="5" clrIdx="9"/>
  <p:cmAuthor id="10" name="Karen Hilyard" initials="KH" lastIdx="4" clrIdx="10"/>
  <p:cmAuthor id="11" name="Smith, Bryce (CDC/DDNID/NCCDPHP/DDT)" initials="SB(" lastIdx="3" clrIdx="11">
    <p:extLst>
      <p:ext uri="{19B8F6BF-5375-455C-9EA6-DF929625EA0E}">
        <p15:presenceInfo xmlns:p15="http://schemas.microsoft.com/office/powerpoint/2012/main" userId="S-1-5-21-1207783550-2075000910-922709458-178814" providerId="AD"/>
      </p:ext>
    </p:extLst>
  </p:cmAuthor>
  <p:cmAuthor id="12" name="Petty, Joshua M. (Josh) (CDC/DDNID/NCCDPHP/DDT)" initials="PJM((" lastIdx="12" clrIdx="12">
    <p:extLst>
      <p:ext uri="{19B8F6BF-5375-455C-9EA6-DF929625EA0E}">
        <p15:presenceInfo xmlns:p15="http://schemas.microsoft.com/office/powerpoint/2012/main" userId="S-1-5-21-1207783550-2075000910-922709458-131559" providerId="AD"/>
      </p:ext>
    </p:extLst>
  </p:cmAuthor>
  <p:cmAuthor id="13" name="Luman, Elizabeth (CDC/DDNID/NCCDPHP/DDT)" initials="LE(" lastIdx="10" clrIdx="13">
    <p:extLst>
      <p:ext uri="{19B8F6BF-5375-455C-9EA6-DF929625EA0E}">
        <p15:presenceInfo xmlns:p15="http://schemas.microsoft.com/office/powerpoint/2012/main" userId="S-1-5-21-1207783550-2075000910-922709458-176668" providerId="AD"/>
      </p:ext>
    </p:extLst>
  </p:cmAuthor>
  <p:cmAuthor id="14" name="Lipscomb, Jeffery" initials="LJ" lastIdx="1" clrIdx="14">
    <p:extLst>
      <p:ext uri="{19B8F6BF-5375-455C-9EA6-DF929625EA0E}">
        <p15:presenceInfo xmlns:p15="http://schemas.microsoft.com/office/powerpoint/2012/main" userId="S::jlipscomb@deloitte.com::b9727524-2b58-4e98-af17-51803b0bb7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36C"/>
    <a:srgbClr val="4D4E59"/>
    <a:srgbClr val="27AAE1"/>
    <a:srgbClr val="76D6FF"/>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0680" autoAdjust="0"/>
  </p:normalViewPr>
  <p:slideViewPr>
    <p:cSldViewPr>
      <p:cViewPr varScale="1">
        <p:scale>
          <a:sx n="53" d="100"/>
          <a:sy n="53" d="100"/>
        </p:scale>
        <p:origin x="1420" y="52"/>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8/18/2022</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8/18/2022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workforce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cost per person is low, depending on factors such as promotion, recruitment, staff, and logistics costs. The cost of preventing diabetes is typically much lower than the cost of dealing with the disease’s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we can help make it work for your employees.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lifestyle change program had a 34 percent lower rate of type 2 diabetes.</a:t>
            </a:r>
          </a:p>
        </p:txBody>
      </p:sp>
      <p:sp>
        <p:nvSpPr>
          <p:cNvPr id="4" name="Slide Number Placeholder 3"/>
          <p:cNvSpPr>
            <a:spLocks noGrp="1"/>
          </p:cNvSpPr>
          <p:nvPr>
            <p:ph type="sldNum" sz="quarter" idx="10"/>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a quote from a business on how the program helped them and their employees, or a quote from an employee on how grateful they are that their company cares about their health. For example: “We were frankly surprised and delighted by the return on investment of adding this as a covered benefit. After years of increasing healthcare costs, we’ve seen a leveling off. And we’ve seen a reduction in absenteeism due to illness” – President, Business, Inc. OR “This program was a real blessing for me. I feel better than I’ve felt in years, and I feel more productive at work and better able to enjoy my free time.” – Joe Q. Employee]  </a:t>
            </a:r>
          </a:p>
          <a:p>
            <a:endParaRPr lang="en-US" dirty="0"/>
          </a:p>
          <a:p>
            <a:r>
              <a:rPr lang="en-US" dirty="0"/>
              <a:t>Testimonials available here: https://</a:t>
            </a:r>
            <a:r>
              <a:rPr lang="en-US" dirty="0" err="1"/>
              <a:t>nationaldppcsc.cdc.gov</a:t>
            </a:r>
            <a:r>
              <a:rPr lang="en-US" dirty="0"/>
              <a:t>/s/article/Testimonials-from-Participants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13</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14</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mn-lt"/>
              </a:rPr>
              <a:t>So how</a:t>
            </a:r>
            <a:r>
              <a:rPr lang="en-US" baseline="0" dirty="0">
                <a:solidFill>
                  <a:schemeClr val="tx1"/>
                </a:solidFill>
                <a:latin typeface="+mn-lt"/>
              </a:rPr>
              <a:t> can you help your employees address </a:t>
            </a:r>
            <a:r>
              <a:rPr lang="en-US" baseline="0" dirty="0" err="1">
                <a:solidFill>
                  <a:schemeClr val="tx1"/>
                </a:solidFill>
                <a:latin typeface="+mn-lt"/>
              </a:rPr>
              <a:t>prediabetes</a:t>
            </a:r>
            <a:r>
              <a:rPr lang="en-US" baseline="0" dirty="0">
                <a:solidFill>
                  <a:schemeClr val="tx1"/>
                </a:solidFill>
                <a:latin typeface="+mn-lt"/>
              </a:rPr>
              <a:t> and prevent or delay type 2 diabetes? </a:t>
            </a:r>
          </a:p>
          <a:p>
            <a:pPr marL="171450" indent="-171450">
              <a:buFont typeface="Arial" panose="020B0604020202020204" pitchFamily="34" charset="0"/>
              <a:buChar char="•"/>
            </a:pPr>
            <a:r>
              <a:rPr lang="en-US" baseline="0" dirty="0">
                <a:solidFill>
                  <a:schemeClr val="tx1"/>
                </a:solidFill>
                <a:latin typeface="+mn-lt"/>
              </a:rPr>
              <a:t>If the program isn’t yet covered by your health insurance provider, talk to them. They place great value in your preferences. Request the lifestyle change program be covered as a health benefit for your next open enrollment period.</a:t>
            </a:r>
          </a:p>
          <a:p>
            <a:pPr marL="171450" indent="-171450">
              <a:buFont typeface="Arial" panose="020B0604020202020204" pitchFamily="34" charset="0"/>
              <a:buChar char="•"/>
            </a:pPr>
            <a:r>
              <a:rPr lang="en-US" sz="1200" dirty="0">
                <a:solidFill>
                  <a:schemeClr val="tx1"/>
                </a:solidFill>
                <a:latin typeface="+mn-lt"/>
                <a:cs typeface="Arial" panose="020B0604020202020204" pitchFamily="34" charset="0"/>
              </a:rPr>
              <a:t>If your insurer is unfamiliar with program, there are third-party</a:t>
            </a:r>
            <a:r>
              <a:rPr lang="en-US" sz="1200" baseline="0" dirty="0">
                <a:solidFill>
                  <a:schemeClr val="tx1"/>
                </a:solidFill>
                <a:latin typeface="+mn-lt"/>
                <a:cs typeface="Arial" panose="020B0604020202020204" pitchFamily="34" charset="0"/>
              </a:rPr>
              <a:t> administrators </a:t>
            </a:r>
            <a:r>
              <a:rPr lang="en-US" sz="1200" dirty="0">
                <a:solidFill>
                  <a:schemeClr val="tx1"/>
                </a:solidFill>
                <a:latin typeface="+mn-lt"/>
                <a:cs typeface="Arial" panose="020B0604020202020204" pitchFamily="34" charset="0"/>
              </a:rPr>
              <a:t>available to help </a:t>
            </a:r>
            <a:r>
              <a:rPr lang="en-US" sz="1200" kern="1200" dirty="0">
                <a:solidFill>
                  <a:schemeClr val="tx1"/>
                </a:solidFill>
                <a:effectLst/>
                <a:latin typeface="+mn-lt"/>
                <a:ea typeface="+mn-ea"/>
                <a:cs typeface="+mn-cs"/>
              </a:rPr>
              <a:t>determine potential Return On</a:t>
            </a:r>
            <a:r>
              <a:rPr lang="en-US" sz="1200" kern="1200" baseline="0" dirty="0">
                <a:solidFill>
                  <a:schemeClr val="tx1"/>
                </a:solidFill>
                <a:effectLst/>
                <a:latin typeface="+mn-lt"/>
                <a:ea typeface="+mn-ea"/>
                <a:cs typeface="+mn-cs"/>
              </a:rPr>
              <a:t> Investment (</a:t>
            </a:r>
            <a:r>
              <a:rPr lang="en-US" sz="1200" kern="1200" dirty="0">
                <a:solidFill>
                  <a:schemeClr val="tx1"/>
                </a:solidFill>
                <a:effectLst/>
                <a:latin typeface="+mn-lt"/>
                <a:ea typeface="+mn-ea"/>
                <a:cs typeface="+mn-cs"/>
              </a:rPr>
              <a:t>ROI) specific to your organization, as well as </a:t>
            </a:r>
            <a:r>
              <a:rPr lang="en-US" sz="1200" dirty="0">
                <a:solidFill>
                  <a:schemeClr val="tx1"/>
                </a:solidFill>
                <a:latin typeface="+mn-lt"/>
                <a:cs typeface="Arial" panose="020B0604020202020204" pitchFamily="34" charset="0"/>
              </a:rPr>
              <a:t>implement the program, process claims, recruit participants, and collect data.</a:t>
            </a:r>
            <a:r>
              <a:rPr lang="en-US" sz="1200" baseline="0" dirty="0">
                <a:solidFill>
                  <a:schemeClr val="tx1"/>
                </a:solidFill>
                <a:latin typeface="+mn-lt"/>
                <a:cs typeface="Arial" panose="020B0604020202020204" pitchFamily="34" charset="0"/>
              </a:rPr>
              <a:t> </a:t>
            </a:r>
            <a:r>
              <a:rPr lang="en-US" sz="1200" kern="1200" dirty="0">
                <a:solidFill>
                  <a:schemeClr val="tx1"/>
                </a:solidFill>
                <a:effectLst/>
                <a:latin typeface="+mn-lt"/>
                <a:ea typeface="+mn-ea"/>
                <a:cs typeface="+mn-cs"/>
              </a:rPr>
              <a:t>Or you can use CDC’s cost calculator available at </a:t>
            </a:r>
            <a:r>
              <a:rPr lang="en-US" sz="1200" u="sng" dirty="0">
                <a:hlinkClick r:id="rId3"/>
              </a:rPr>
              <a:t>https://nccd.cdc.gov/Toolkit/DiabetesImpact</a:t>
            </a:r>
            <a:r>
              <a:rPr lang="en-US" sz="1200" dirty="0"/>
              <a:t> </a:t>
            </a:r>
            <a:r>
              <a:rPr lang="en-US" sz="1200" u="none" kern="1200" dirty="0">
                <a:solidFill>
                  <a:schemeClr val="tx1"/>
                </a:solidFill>
                <a:effectLst/>
                <a:latin typeface="+mn-lt"/>
                <a:ea typeface="+mn-ea"/>
                <a:cs typeface="+mn-cs"/>
              </a:rPr>
              <a:t>to estimate ROI.</a:t>
            </a:r>
            <a:endParaRPr lang="en-US" sz="1200" b="0" u="none" baseline="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b="0" baseline="0" dirty="0">
                <a:solidFill>
                  <a:schemeClr val="tx1"/>
                </a:solidFill>
                <a:latin typeface="+mn-lt"/>
              </a:rPr>
              <a:t>We also have materials available to help you talk with decision makers at your company, as well as with your insurer.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9536C"/>
                </a:solidFill>
                <a:latin typeface="+mn-lt"/>
                <a:cs typeface="Arial" panose="020B0604020202020204" pitchFamily="34" charset="0"/>
              </a:rPr>
              <a:t>Consider offering the program at your worksite or work with us to promote the program being offered at our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9536C"/>
                </a:solidFill>
                <a:latin typeface="Arial" panose="020B0604020202020204" pitchFamily="34" charset="0"/>
                <a:cs typeface="Arial" panose="020B0604020202020204" pitchFamily="34" charset="0"/>
              </a:rPr>
              <a:t>The National Diabetes Prevention Program provides </a:t>
            </a:r>
            <a:r>
              <a:rPr lang="en-US" sz="1200" kern="1200" dirty="0">
                <a:solidFill>
                  <a:schemeClr val="tx1"/>
                </a:solidFill>
                <a:effectLst/>
                <a:latin typeface="+mn-lt"/>
                <a:ea typeface="+mn-ea"/>
                <a:cs typeface="+mn-cs"/>
              </a:rPr>
              <a:t>resources that you can use to promote the program to employees, such as a poster for the workplace; an email, newsletter, or website template; and fact sheet describing the program and its benefits. </a:t>
            </a:r>
            <a:endParaRPr lang="en-US" sz="1200" dirty="0">
              <a:solidFill>
                <a:srgbClr val="39536C"/>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Lifestyle change programs like ours are</a:t>
            </a:r>
            <a:r>
              <a:rPr lang="en-US" baseline="0" dirty="0">
                <a:solidFill>
                  <a:schemeClr val="tx1"/>
                </a:solidFill>
              </a:rPr>
              <a:t> making an impact across the country today. </a:t>
            </a:r>
            <a:r>
              <a:rPr lang="en-US" sz="1200" dirty="0">
                <a:solidFill>
                  <a:schemeClr val="tx1"/>
                </a:solidFill>
              </a:rPr>
              <a:t>A number of the nation’s most respected companies</a:t>
            </a:r>
            <a:r>
              <a:rPr lang="en-US" baseline="0" dirty="0">
                <a:solidFill>
                  <a:schemeClr val="tx1"/>
                </a:solidFill>
              </a:rPr>
              <a:t>―</a:t>
            </a:r>
            <a:r>
              <a:rPr lang="en-US" sz="1200" dirty="0">
                <a:solidFill>
                  <a:schemeClr val="tx1"/>
                </a:solidFill>
              </a:rPr>
              <a:t>including Fortune</a:t>
            </a:r>
            <a:r>
              <a:rPr lang="en-US" sz="1200" baseline="0" dirty="0">
                <a:solidFill>
                  <a:schemeClr val="tx1"/>
                </a:solidFill>
              </a:rPr>
              <a:t> 100 companies, such as Costco</a:t>
            </a:r>
            <a:r>
              <a:rPr lang="en-US" baseline="0" dirty="0">
                <a:solidFill>
                  <a:schemeClr val="tx1"/>
                </a:solidFill>
              </a:rPr>
              <a:t>―</a:t>
            </a:r>
            <a:r>
              <a:rPr lang="en-US" sz="1200" dirty="0">
                <a:solidFill>
                  <a:schemeClr val="tx1"/>
                </a:solidFill>
              </a:rPr>
              <a:t>have successfully adopted this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For more examples, take a look at</a:t>
            </a:r>
            <a:r>
              <a:rPr lang="en-US" dirty="0"/>
              <a:t> coveragetoolkit.org/participating-payers/</a:t>
            </a:r>
            <a:endParaRPr lang="en-US" sz="1200" baseline="0" dirty="0">
              <a:solidFill>
                <a:schemeClr val="tx1"/>
              </a:solidFill>
            </a:endParaRPr>
          </a:p>
          <a:p>
            <a:pPr marL="171450" indent="-171450">
              <a:buFont typeface="Arial" panose="020B0604020202020204" pitchFamily="34" charset="0"/>
              <a:buChar char="•"/>
            </a:pPr>
            <a:r>
              <a:rPr lang="en-US" baseline="0" dirty="0">
                <a:solidFill>
                  <a:schemeClr val="tx1"/>
                </a:solidFill>
              </a:rPr>
              <a:t>We know companies are looking to reduce costs while improving employee health. This program helps you do both while </a:t>
            </a:r>
            <a:r>
              <a:rPr lang="en-US" sz="1200" kern="1200" dirty="0">
                <a:solidFill>
                  <a:schemeClr val="tx1"/>
                </a:solidFill>
                <a:effectLst/>
                <a:latin typeface="+mn-lt"/>
                <a:ea typeface="+mn-ea"/>
                <a:cs typeface="+mn-cs"/>
              </a:rPr>
              <a:t>ensuring the health of your employees. I can provide you with a tool</a:t>
            </a:r>
            <a:r>
              <a:rPr lang="en-US" baseline="0" dirty="0">
                <a:solidFill>
                  <a:schemeClr val="tx1"/>
                </a:solidFill>
              </a:rPr>
              <a:t>―</a:t>
            </a:r>
            <a:r>
              <a:rPr lang="en-US" sz="1200" kern="1200" dirty="0">
                <a:solidFill>
                  <a:schemeClr val="tx1"/>
                </a:solidFill>
                <a:effectLst/>
                <a:latin typeface="+mn-lt"/>
                <a:ea typeface="+mn-ea"/>
                <a:cs typeface="+mn-cs"/>
              </a:rPr>
              <a:t>the CDC’s Diabetes Prevention Impact Toolkit</a:t>
            </a:r>
            <a:r>
              <a:rPr lang="en-US" baseline="0" dirty="0">
                <a:solidFill>
                  <a:schemeClr val="tx1"/>
                </a:solidFill>
              </a:rPr>
              <a:t>―</a:t>
            </a:r>
            <a:r>
              <a:rPr lang="en-US" sz="1200" kern="1200" dirty="0">
                <a:solidFill>
                  <a:schemeClr val="tx1"/>
                </a:solidFill>
                <a:effectLst/>
                <a:latin typeface="+mn-lt"/>
                <a:ea typeface="+mn-ea"/>
                <a:cs typeface="+mn-cs"/>
              </a:rPr>
              <a:t>that helps determine your organization’s specific ROI from a lifestyle change program.</a:t>
            </a: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CDC-approved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r>
              <a:rPr lang="en-US" baseline="0" dirty="0">
                <a:solidFill>
                  <a:schemeClr val="tx1"/>
                </a:solidFill>
              </a:rPr>
              <a:t>Additional resources, infographics: https://</a:t>
            </a:r>
            <a:r>
              <a:rPr lang="en-US" baseline="0" dirty="0" err="1">
                <a:solidFill>
                  <a:schemeClr val="tx1"/>
                </a:solidFill>
              </a:rPr>
              <a:t>www.cdc.gov</a:t>
            </a:r>
            <a:r>
              <a:rPr lang="en-US" baseline="0" dirty="0">
                <a:solidFill>
                  <a:schemeClr val="tx1"/>
                </a:solidFill>
              </a:rPr>
              <a:t>/diabetes/library/</a:t>
            </a:r>
            <a:r>
              <a:rPr lang="en-US" baseline="0" dirty="0" err="1">
                <a:solidFill>
                  <a:schemeClr val="tx1"/>
                </a:solidFill>
              </a:rPr>
              <a:t>socialmedia</a:t>
            </a:r>
            <a:r>
              <a:rPr lang="en-US" baseline="0" dirty="0">
                <a:solidFill>
                  <a:schemeClr val="tx1"/>
                </a:solidFill>
              </a:rPr>
              <a:t>/</a:t>
            </a:r>
            <a:r>
              <a:rPr lang="en-US" baseline="0" dirty="0" err="1">
                <a:solidFill>
                  <a:schemeClr val="tx1"/>
                </a:solidFill>
              </a:rPr>
              <a:t>infographics.html</a:t>
            </a:r>
            <a:r>
              <a:rPr lang="en-US" baseline="0" dirty="0">
                <a:solidFill>
                  <a:schemeClr val="tx1"/>
                </a:solidFill>
              </a:rPr>
              <a:t> </a:t>
            </a: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18</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19</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Today we’ll briefly cover</a:t>
            </a:r>
            <a:r>
              <a:rPr lang="en-US" baseline="0" dirty="0">
                <a:solidFill>
                  <a:schemeClr val="tx1"/>
                </a:solidFill>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How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is affecting your workforce</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What you can do to bring this program to your employees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Prediabetes is a growing workforce issue with serious health and cost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1 in 3 adults in the United States could have diabetes by 2050 if nothing changes. </a:t>
            </a:r>
            <a:r>
              <a:rPr lang="en-US" sz="1200" baseline="0" dirty="0">
                <a:solidFill>
                  <a:schemeClr val="tx1"/>
                </a:solidFill>
                <a:latin typeface="+mn-lt"/>
                <a:ea typeface="Times New Roman"/>
                <a:cs typeface="Arial" panose="020B0604020202020204" pitchFamily="34" charset="0"/>
              </a:rPr>
              <a:t>That’s your current AND future workforce.</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www.ncbi.nlm.nih.gov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pmc</a:t>
            </a:r>
            <a:r>
              <a:rPr lang="en-US" sz="1200" kern="1200" dirty="0">
                <a:solidFill>
                  <a:schemeClr val="tx1"/>
                </a:solidFill>
                <a:effectLst/>
                <a:latin typeface="+mn-lt"/>
                <a:ea typeface="+mn-ea"/>
                <a:cs typeface="+mn-cs"/>
              </a:rPr>
              <a:t>/articles/PMC5278808/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24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solidFill>
                  <a:schemeClr val="tx1"/>
                </a:solidFill>
              </a:rPr>
              <a:t>Diabetes not only affects your employees’ well-being, but also your company’s bottom line. It’s</a:t>
            </a:r>
            <a:r>
              <a:rPr lang="en-US" sz="1200" kern="1200" dirty="0">
                <a:solidFill>
                  <a:schemeClr val="tx1"/>
                </a:solidFill>
                <a:effectLst/>
                <a:latin typeface="+mn-lt"/>
                <a:ea typeface="+mn-ea"/>
                <a:cs typeface="+mn-cs"/>
              </a:rPr>
              <a:t> the costliest of the 155 most common diseases in the country—at $327 billion in 2017, including $237 billion in direct medical costs and $90 billion in indirect costs such as reduced productivity and absenteeism. That’s an increase of 60% from 2007.</a:t>
            </a:r>
            <a:endParaRPr lang="en-US" sz="1200" kern="1200" baseline="300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2017 was responsible for 1 in every 4 U.S. health care dollars spent, and annual medical expenditures were $16,750 per person with diagnosed diabetes—2.3 times as much as for those without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Diabetes doubles the risk of physical disability; adults with diabetes who are 50 years or older lose independence 6–7 years before their peers without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To estimate the costs and benefits for your workplace,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9</a:t>
            </a:fld>
            <a:endParaRPr lang="en-US"/>
          </a:p>
        </p:txBody>
      </p:sp>
    </p:spTree>
    <p:extLst>
      <p:ext uri="{BB962C8B-B14F-4D97-AF65-F5344CB8AC3E}">
        <p14:creationId xmlns:p14="http://schemas.microsoft.com/office/powerpoint/2010/main" val="18048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prediabetes―[insert name of your program].</a:t>
            </a:r>
          </a:p>
          <a:p>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2514227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0948"/>
          <a:stretch/>
        </p:blipFill>
        <p:spPr>
          <a:xfrm>
            <a:off x="0" y="0"/>
            <a:ext cx="3868017" cy="100704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895698"/>
            <a:ext cx="4029941" cy="268570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868017" y="0"/>
            <a:ext cx="5275983" cy="3520463"/>
          </a:xfrm>
          <a:prstGeom prst="rect">
            <a:avLst/>
          </a:prstGeom>
        </p:spPr>
      </p:pic>
      <p:sp>
        <p:nvSpPr>
          <p:cNvPr id="10" name="Rectangle 9"/>
          <p:cNvSpPr/>
          <p:nvPr userDrawn="1"/>
        </p:nvSpPr>
        <p:spPr>
          <a:xfrm>
            <a:off x="0" y="335280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8/18/2022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hyperlink" Target="https://nccd.cdc.gov/Toolkit/DiabetesImpact"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hyperlink" Target="http://www.cdc.gov/diabetes/prevention" TargetMode="External"/><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Workforce: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40278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dirty="0">
                <a:solidFill>
                  <a:schemeClr val="bg1"/>
                </a:solidFill>
                <a:latin typeface="Arial" panose="020B0604020202020204" pitchFamily="34" charset="0"/>
                <a:cs typeface="Arial" panose="020B0604020202020204" pitchFamily="34" charset="0"/>
              </a:rPr>
              <a:t>A </a:t>
            </a:r>
            <a:r>
              <a:rPr lang="en-US" sz="1800" b="1" dirty="0">
                <a:solidFill>
                  <a:schemeClr val="bg1"/>
                </a:solidFill>
                <a:latin typeface="Arial" panose="020B0604020202020204" pitchFamily="34" charset="0"/>
                <a:cs typeface="Arial" panose="020B0604020202020204" pitchFamily="34" charset="0"/>
              </a:rPr>
              <a:t>full year </a:t>
            </a:r>
            <a:r>
              <a:rPr lang="en-US" sz="1800" dirty="0">
                <a:solidFill>
                  <a:schemeClr val="bg1"/>
                </a:solidFill>
                <a:latin typeface="Arial" panose="020B0604020202020204" pitchFamily="34" charset="0"/>
                <a:cs typeface="Arial" panose="020B0604020202020204" pitchFamily="34" charset="0"/>
              </a:rPr>
              <a:t>of support</a:t>
            </a:r>
            <a:endParaRPr lang="en-US" sz="18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3581400" y="2438400"/>
            <a:ext cx="1905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Community-based</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Cost-effective</a:t>
            </a:r>
          </a:p>
        </p:txBody>
      </p:sp>
      <p:sp>
        <p:nvSpPr>
          <p:cNvPr id="7" name="Oval 6">
            <a:extLst>
              <a:ext uri="{C183D7F6-B498-43B3-948B-1728B52AA6E4}">
                <adec:decorative xmlns:adec="http://schemas.microsoft.com/office/drawing/2017/decorative" val="1"/>
              </a:ext>
            </a:extLst>
          </p:cNvPr>
          <p:cNvSpPr/>
          <p:nvPr/>
        </p:nvSpPr>
        <p:spPr>
          <a:xfrm>
            <a:off x="18288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CDC-approved</a:t>
            </a:r>
            <a:r>
              <a:rPr lang="en-US" sz="1800" dirty="0">
                <a:solidFill>
                  <a:schemeClr val="bg1"/>
                </a:solidFill>
                <a:latin typeface="Arial" panose="020B0604020202020204" pitchFamily="34" charset="0"/>
                <a:cs typeface="Arial" panose="020B0604020202020204" pitchFamily="34" charset="0"/>
              </a:rPr>
              <a:t> curriculum in English and </a:t>
            </a:r>
            <a:r>
              <a:rPr lang="en-US" sz="18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p>
        </p:txBody>
      </p:sp>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924F4BA4-85EE-4326-A51D-E727D00D1F6F}"/>
              </a:ext>
            </a:extLst>
          </p:cNvPr>
          <p:cNvSpPr>
            <a:spLocks noGrp="1"/>
          </p:cNvSpPr>
          <p:nvPr>
            <p:ph type="title"/>
          </p:nvPr>
        </p:nvSpPr>
        <p:spPr>
          <a:xfrm>
            <a:off x="4270663" y="5181600"/>
            <a:ext cx="4260273" cy="838200"/>
          </a:xfrm>
        </p:spPr>
        <p:txBody>
          <a:bodyPr>
            <a:normAutofit fontScale="90000"/>
          </a:bodyPr>
          <a:lstStyle/>
          <a:p>
            <a:pPr algn="ctr">
              <a:spcBef>
                <a:spcPts val="600"/>
              </a:spcBef>
              <a:spcAft>
                <a:spcPts val="3000"/>
              </a:spcAft>
            </a:pPr>
            <a:r>
              <a:rPr lang="en-US" sz="1800" b="0" cap="none" dirty="0">
                <a:latin typeface="Arial" panose="020B0604020202020204" pitchFamily="34" charset="0"/>
                <a:cs typeface="Arial" panose="020B0604020202020204" pitchFamily="34" charset="0"/>
              </a:rPr>
              <a:t>Program quality and adherence to </a:t>
            </a:r>
            <a:r>
              <a:rPr lang="en-US" sz="1800" cap="none" dirty="0">
                <a:latin typeface="Arial" panose="020B0604020202020204" pitchFamily="34" charset="0"/>
                <a:cs typeface="Arial" panose="020B0604020202020204" pitchFamily="34" charset="0"/>
              </a:rPr>
              <a:t>scientific standards </a:t>
            </a:r>
            <a:r>
              <a:rPr lang="en-US" sz="1800" b="0" cap="none" dirty="0">
                <a:latin typeface="Arial" panose="020B0604020202020204" pitchFamily="34" charset="0"/>
                <a:cs typeface="Arial" panose="020B0604020202020204" pitchFamily="34" charset="0"/>
              </a:rPr>
              <a:t>monitored by CDC recognition program</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09800" y="3733800"/>
            <a:ext cx="939107" cy="1244600"/>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7393" y="3182229"/>
            <a:ext cx="2534413" cy="2043880"/>
          </a:xfrm>
          <a:prstGeom prst="rect">
            <a:avLst/>
          </a:prstGeom>
        </p:spPr>
      </p:pic>
    </p:spTree>
    <p:extLst>
      <p:ext uri="{BB962C8B-B14F-4D97-AF65-F5344CB8AC3E}">
        <p14:creationId xmlns:p14="http://schemas.microsoft.com/office/powerpoint/2010/main" val="322136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516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grpSp>
        <p:nvGrpSpPr>
          <p:cNvPr id="14" name="Group 13">
            <a:extLst>
              <a:ext uri="{FF2B5EF4-FFF2-40B4-BE49-F238E27FC236}">
                <a16:creationId xmlns:a16="http://schemas.microsoft.com/office/drawing/2014/main" id="{0C1658B1-4561-4916-BE6C-77F197EDEB21}"/>
              </a:ext>
              <a:ext uri="{C183D7F6-B498-43B3-948B-1728B52AA6E4}">
                <adec:decorative xmlns:adec="http://schemas.microsoft.com/office/drawing/2017/decorative" val="1"/>
              </a:ext>
            </a:extLst>
          </p:cNvPr>
          <p:cNvGrpSpPr/>
          <p:nvPr/>
        </p:nvGrpSpPr>
        <p:grpSpPr>
          <a:xfrm>
            <a:off x="533400" y="1676400"/>
            <a:ext cx="1752600" cy="1752600"/>
            <a:chOff x="533400" y="1676400"/>
            <a:chExt cx="1752600" cy="1752600"/>
          </a:xfrm>
        </p:grpSpPr>
        <p:sp>
          <p:nvSpPr>
            <p:cNvPr id="4" name="Oval 3">
              <a:extLst>
                <a:ext uri="{C183D7F6-B498-43B3-948B-1728B52AA6E4}">
                  <adec:decorative xmlns:adec="http://schemas.microsoft.com/office/drawing/2017/decorative" val="1"/>
                </a:ext>
              </a:extLst>
            </p:cNvPr>
            <p:cNvSpPr/>
            <p:nvPr/>
          </p:nvSpPr>
          <p:spPr>
            <a:xfrm>
              <a:off x="533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00" y="1981200"/>
              <a:ext cx="990600" cy="1193800"/>
            </a:xfrm>
            <a:prstGeom prst="rect">
              <a:avLst/>
            </a:prstGeom>
          </p:spPr>
        </p:pic>
      </p:grpSp>
      <p:sp>
        <p:nvSpPr>
          <p:cNvPr id="10" name="Content Placeholder 2"/>
          <p:cNvSpPr txBox="1">
            <a:spLocks/>
          </p:cNvSpPr>
          <p:nvPr/>
        </p:nvSpPr>
        <p:spPr>
          <a:xfrm>
            <a:off x="533400" y="3505200"/>
            <a:ext cx="17526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Talk to your insurer about including CDC-approved lifestyle change programs like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ours as a </a:t>
            </a:r>
            <a:r>
              <a:rPr lang="en-US" sz="1400" b="1" dirty="0">
                <a:solidFill>
                  <a:srgbClr val="39536C"/>
                </a:solidFill>
                <a:latin typeface="Arial" panose="020B0604020202020204" pitchFamily="34" charset="0"/>
                <a:cs typeface="Arial" panose="020B0604020202020204" pitchFamily="34" charset="0"/>
              </a:rPr>
              <a:t>covered health benefit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and offer it to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your employees. </a:t>
            </a:r>
          </a:p>
        </p:txBody>
      </p:sp>
      <p:grpSp>
        <p:nvGrpSpPr>
          <p:cNvPr id="13" name="Group 12">
            <a:extLst>
              <a:ext uri="{FF2B5EF4-FFF2-40B4-BE49-F238E27FC236}">
                <a16:creationId xmlns:a16="http://schemas.microsoft.com/office/drawing/2014/main" id="{069259D1-93F4-44AD-8800-9DFED43C7654}"/>
              </a:ext>
              <a:ext uri="{C183D7F6-B498-43B3-948B-1728B52AA6E4}">
                <adec:decorative xmlns:adec="http://schemas.microsoft.com/office/drawing/2017/decorative" val="1"/>
              </a:ext>
            </a:extLst>
          </p:cNvPr>
          <p:cNvGrpSpPr/>
          <p:nvPr/>
        </p:nvGrpSpPr>
        <p:grpSpPr>
          <a:xfrm>
            <a:off x="2641600" y="1676400"/>
            <a:ext cx="1752600" cy="1752600"/>
            <a:chOff x="2641600" y="1676400"/>
            <a:chExt cx="1752600" cy="1752600"/>
          </a:xfrm>
        </p:grpSpPr>
        <p:sp>
          <p:nvSpPr>
            <p:cNvPr id="5" name="Oval 4">
              <a:extLst>
                <a:ext uri="{C183D7F6-B498-43B3-948B-1728B52AA6E4}">
                  <adec:decorative xmlns:adec="http://schemas.microsoft.com/office/drawing/2017/decorative" val="1"/>
                </a:ext>
              </a:extLst>
            </p:cNvPr>
            <p:cNvSpPr/>
            <p:nvPr/>
          </p:nvSpPr>
          <p:spPr>
            <a:xfrm>
              <a:off x="26416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8000" y="2133600"/>
              <a:ext cx="914400" cy="914400"/>
            </a:xfrm>
            <a:prstGeom prst="rect">
              <a:avLst/>
            </a:prstGeom>
          </p:spPr>
        </p:pic>
      </p:grpSp>
      <p:sp>
        <p:nvSpPr>
          <p:cNvPr id="12" name="Content Placeholder 2"/>
          <p:cNvSpPr txBox="1">
            <a:spLocks/>
          </p:cNvSpPr>
          <p:nvPr/>
        </p:nvSpPr>
        <p:spPr>
          <a:xfrm>
            <a:off x="2667000" y="3505200"/>
            <a:ext cx="1981200"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Estimate Return on Investment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CDC’s cost calculator at </a:t>
            </a:r>
            <a:r>
              <a:rPr lang="en-US" sz="1400" u="sng" dirty="0">
                <a:latin typeface="Arial" panose="020B0604020202020204" pitchFamily="34" charset="0"/>
                <a:cs typeface="Arial" panose="020B0604020202020204" pitchFamily="34" charset="0"/>
                <a:hlinkClick r:id="rId5"/>
              </a:rPr>
              <a:t>https://nccd.cdc.gov/Toolkit/DiabetesImpact</a:t>
            </a:r>
            <a:r>
              <a:rPr lang="en-US" sz="1400" dirty="0">
                <a:solidFill>
                  <a:srgbClr val="39536C"/>
                </a:solidFill>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E454389B-6DBD-4FFA-B4F1-E28B78B709EA}"/>
              </a:ext>
              <a:ext uri="{C183D7F6-B498-43B3-948B-1728B52AA6E4}">
                <adec:decorative xmlns:adec="http://schemas.microsoft.com/office/drawing/2017/decorative" val="1"/>
              </a:ext>
            </a:extLst>
          </p:cNvPr>
          <p:cNvGrpSpPr/>
          <p:nvPr/>
        </p:nvGrpSpPr>
        <p:grpSpPr>
          <a:xfrm>
            <a:off x="4749800" y="1676400"/>
            <a:ext cx="1752600" cy="1752600"/>
            <a:chOff x="4749800" y="1676400"/>
            <a:chExt cx="1752600" cy="1752600"/>
          </a:xfrm>
        </p:grpSpPr>
        <p:sp>
          <p:nvSpPr>
            <p:cNvPr id="6" name="Oval 5">
              <a:extLst>
                <a:ext uri="{C183D7F6-B498-43B3-948B-1728B52AA6E4}">
                  <adec:decorative xmlns:adec="http://schemas.microsoft.com/office/drawing/2017/decorative" val="1"/>
                </a:ext>
              </a:extLst>
            </p:cNvPr>
            <p:cNvSpPr/>
            <p:nvPr/>
          </p:nvSpPr>
          <p:spPr>
            <a:xfrm>
              <a:off x="474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53000" y="2133600"/>
              <a:ext cx="1257300" cy="974124"/>
            </a:xfrm>
            <a:prstGeom prst="rect">
              <a:avLst/>
            </a:prstGeom>
          </p:spPr>
        </p:pic>
      </p:grpSp>
      <p:sp>
        <p:nvSpPr>
          <p:cNvPr id="11" name="Content Placeholder 2"/>
          <p:cNvSpPr txBox="1">
            <a:spLocks/>
          </p:cNvSpPr>
          <p:nvPr/>
        </p:nvSpPr>
        <p:spPr>
          <a:xfrm>
            <a:off x="4800600" y="3505200"/>
            <a:ext cx="1752600"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b="1" dirty="0">
                <a:solidFill>
                  <a:srgbClr val="39536C"/>
                </a:solidFill>
                <a:latin typeface="Arial" panose="020B0604020202020204" pitchFamily="34" charset="0"/>
                <a:cs typeface="Arial" panose="020B0604020202020204" pitchFamily="34" charset="0"/>
              </a:rPr>
              <a:t>Consider</a:t>
            </a:r>
            <a:r>
              <a:rPr lang="en-US" sz="1400" dirty="0">
                <a:solidFill>
                  <a:srgbClr val="39536C"/>
                </a:solidFill>
                <a:latin typeface="Arial" panose="020B0604020202020204" pitchFamily="34" charset="0"/>
                <a:cs typeface="Arial" panose="020B0604020202020204" pitchFamily="34" charset="0"/>
              </a:rPr>
              <a:t> </a:t>
            </a:r>
            <a:r>
              <a:rPr lang="en-US" sz="1400" b="1" dirty="0">
                <a:solidFill>
                  <a:srgbClr val="39536C"/>
                </a:solidFill>
                <a:latin typeface="Arial" panose="020B0604020202020204" pitchFamily="34" charset="0"/>
                <a:cs typeface="Arial" panose="020B0604020202020204" pitchFamily="34" charset="0"/>
              </a:rPr>
              <a:t>offering the program at your worksite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help from one of our trained lifestyle coaches.</a:t>
            </a:r>
          </a:p>
        </p:txBody>
      </p:sp>
      <p:grpSp>
        <p:nvGrpSpPr>
          <p:cNvPr id="3" name="Group 2">
            <a:extLst>
              <a:ext uri="{FF2B5EF4-FFF2-40B4-BE49-F238E27FC236}">
                <a16:creationId xmlns:a16="http://schemas.microsoft.com/office/drawing/2014/main" id="{0500FE1F-2717-4AE5-9983-13E7888EBCB0}"/>
              </a:ext>
              <a:ext uri="{C183D7F6-B498-43B3-948B-1728B52AA6E4}">
                <adec:decorative xmlns:adec="http://schemas.microsoft.com/office/drawing/2017/decorative" val="1"/>
              </a:ext>
            </a:extLst>
          </p:cNvPr>
          <p:cNvGrpSpPr/>
          <p:nvPr/>
        </p:nvGrpSpPr>
        <p:grpSpPr>
          <a:xfrm>
            <a:off x="6858000" y="1676400"/>
            <a:ext cx="1752600" cy="1752600"/>
            <a:chOff x="6858000" y="1676400"/>
            <a:chExt cx="1752600" cy="1752600"/>
          </a:xfrm>
        </p:grpSpPr>
        <p:sp>
          <p:nvSpPr>
            <p:cNvPr id="7" name="Oval 6">
              <a:extLst>
                <a:ext uri="{C183D7F6-B498-43B3-948B-1728B52AA6E4}">
                  <adec:decorative xmlns:adec="http://schemas.microsoft.com/office/drawing/2017/decorative" val="1"/>
                </a:ext>
              </a:extLst>
            </p:cNvPr>
            <p:cNvSpPr/>
            <p:nvPr/>
          </p:nvSpPr>
          <p:spPr>
            <a:xfrm>
              <a:off x="68580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029033">
              <a:off x="7162800" y="1905000"/>
              <a:ext cx="1143000" cy="1168400"/>
            </a:xfrm>
            <a:prstGeom prst="rect">
              <a:avLst/>
            </a:prstGeom>
          </p:spPr>
        </p:pic>
      </p:grpSp>
      <p:sp>
        <p:nvSpPr>
          <p:cNvPr id="9" name="Content Placeholder 2"/>
          <p:cNvSpPr txBox="1">
            <a:spLocks/>
          </p:cNvSpPr>
          <p:nvPr/>
        </p:nvSpPr>
        <p:spPr>
          <a:xfrm>
            <a:off x="6858000" y="3505200"/>
            <a:ext cx="1981200" cy="2819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Work with the National Diabetes Prevention Program to </a:t>
            </a:r>
            <a:r>
              <a:rPr lang="en-US" sz="1400" b="1" dirty="0">
                <a:solidFill>
                  <a:srgbClr val="39536C"/>
                </a:solidFill>
                <a:latin typeface="Arial" panose="020B0604020202020204" pitchFamily="34" charset="0"/>
                <a:cs typeface="Arial" panose="020B0604020202020204" pitchFamily="34" charset="0"/>
              </a:rPr>
              <a:t>promote the program </a:t>
            </a:r>
            <a:r>
              <a:rPr lang="en-US" sz="1400" dirty="0">
                <a:solidFill>
                  <a:srgbClr val="39536C"/>
                </a:solidFill>
                <a:latin typeface="Arial" panose="020B0604020202020204" pitchFamily="34" charset="0"/>
                <a:cs typeface="Arial" panose="020B0604020202020204" pitchFamily="34" charset="0"/>
              </a:rPr>
              <a:t>by including information in </a:t>
            </a:r>
            <a:r>
              <a:rPr lang="en-US" sz="1400" b="1" dirty="0">
                <a:solidFill>
                  <a:srgbClr val="39536C"/>
                </a:solidFill>
                <a:latin typeface="Arial" panose="020B0604020202020204" pitchFamily="34" charset="0"/>
                <a:cs typeface="Arial" panose="020B0604020202020204" pitchFamily="34" charset="0"/>
              </a:rPr>
              <a:t>emails</a:t>
            </a:r>
            <a:r>
              <a:rPr lang="en-US" sz="1400" dirty="0">
                <a:solidFill>
                  <a:srgbClr val="39536C"/>
                </a:solidFill>
                <a:latin typeface="Arial" panose="020B0604020202020204" pitchFamily="34" charset="0"/>
                <a:cs typeface="Arial" panose="020B0604020202020204" pitchFamily="34" charset="0"/>
              </a:rPr>
              <a:t> and your </a:t>
            </a:r>
            <a:r>
              <a:rPr lang="en-US" sz="1400" b="1" dirty="0">
                <a:solidFill>
                  <a:srgbClr val="39536C"/>
                </a:solidFill>
                <a:latin typeface="Arial" panose="020B0604020202020204" pitchFamily="34" charset="0"/>
                <a:cs typeface="Arial" panose="020B0604020202020204" pitchFamily="34" charset="0"/>
              </a:rPr>
              <a:t>newsletter</a:t>
            </a:r>
            <a:r>
              <a:rPr lang="en-US" sz="1400" dirty="0">
                <a:solidFill>
                  <a:srgbClr val="39536C"/>
                </a:solidFill>
                <a:latin typeface="Arial" panose="020B0604020202020204" pitchFamily="34" charset="0"/>
                <a:cs typeface="Arial" panose="020B0604020202020204" pitchFamily="34" charset="0"/>
              </a:rPr>
              <a:t>,</a:t>
            </a:r>
            <a:r>
              <a:rPr lang="en-US" sz="1400" b="1" dirty="0">
                <a:solidFill>
                  <a:srgbClr val="39536C"/>
                </a:solidFill>
                <a:latin typeface="Arial" panose="020B0604020202020204" pitchFamily="34" charset="0"/>
                <a:cs typeface="Arial" panose="020B0604020202020204" pitchFamily="34" charset="0"/>
              </a:rPr>
              <a:t> on your website</a:t>
            </a:r>
            <a:r>
              <a:rPr lang="en-US" sz="1400" dirty="0">
                <a:solidFill>
                  <a:srgbClr val="39536C"/>
                </a:solidFill>
                <a:latin typeface="Arial" panose="020B0604020202020204" pitchFamily="34" charset="0"/>
                <a:cs typeface="Arial" panose="020B0604020202020204" pitchFamily="34" charset="0"/>
              </a:rPr>
              <a:t>, and by placing </a:t>
            </a:r>
            <a:r>
              <a:rPr lang="en-US" sz="1400" b="1" dirty="0">
                <a:solidFill>
                  <a:srgbClr val="39536C"/>
                </a:solidFill>
                <a:latin typeface="Arial" panose="020B0604020202020204" pitchFamily="34" charset="0"/>
                <a:cs typeface="Arial" panose="020B0604020202020204" pitchFamily="34" charset="0"/>
              </a:rPr>
              <a:t>fact sheets </a:t>
            </a:r>
            <a:r>
              <a:rPr lang="en-US" sz="1400" dirty="0">
                <a:solidFill>
                  <a:srgbClr val="39536C"/>
                </a:solidFill>
                <a:latin typeface="Arial" panose="020B0604020202020204" pitchFamily="34" charset="0"/>
                <a:cs typeface="Arial" panose="020B0604020202020204" pitchFamily="34" charset="0"/>
              </a:rPr>
              <a:t>and </a:t>
            </a:r>
            <a:r>
              <a:rPr lang="en-US" sz="1400" b="1" dirty="0">
                <a:solidFill>
                  <a:srgbClr val="39536C"/>
                </a:solidFill>
                <a:latin typeface="Arial" panose="020B0604020202020204" pitchFamily="34" charset="0"/>
                <a:cs typeface="Arial" panose="020B0604020202020204" pitchFamily="34" charset="0"/>
              </a:rPr>
              <a:t>posters</a:t>
            </a:r>
            <a:r>
              <a:rPr lang="en-US" sz="1400" dirty="0">
                <a:solidFill>
                  <a:srgbClr val="39536C"/>
                </a:solidFill>
                <a:latin typeface="Arial" panose="020B0604020202020204" pitchFamily="34" charset="0"/>
                <a:cs typeface="Arial" panose="020B0604020202020204" pitchFamily="34" charset="0"/>
              </a:rPr>
              <a:t> in common areas.</a:t>
            </a:r>
          </a:p>
        </p:txBody>
      </p:sp>
    </p:spTree>
    <p:extLst>
      <p:ext uri="{BB962C8B-B14F-4D97-AF65-F5344CB8AC3E}">
        <p14:creationId xmlns:p14="http://schemas.microsoft.com/office/powerpoint/2010/main" val="198706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876300" y="1767217"/>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Leading employers nationwide are offering the program as one way to address rising costs.</a:t>
            </a:r>
          </a:p>
          <a:p>
            <a:pPr marL="0" lv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865168"/>
            <a:ext cx="9144000" cy="1218481"/>
          </a:xfrm>
          <a:prstGeom prst="rect">
            <a:avLst/>
          </a:prstGeom>
        </p:spPr>
      </p:pic>
      <p:sp>
        <p:nvSpPr>
          <p:cNvPr id="11" name="Content Placeholder 2"/>
          <p:cNvSpPr txBox="1">
            <a:spLocks/>
          </p:cNvSpPr>
          <p:nvPr/>
        </p:nvSpPr>
        <p:spPr>
          <a:xfrm>
            <a:off x="1371600" y="4572000"/>
            <a:ext cx="6553199"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CDC’s Diabetes Prevention Impact Toolkit can help your organization determine your ROI.</a:t>
            </a:r>
          </a:p>
        </p:txBody>
      </p:sp>
      <p:sp>
        <p:nvSpPr>
          <p:cNvPr id="12" name="Rectangle 11">
            <a:extLst>
              <a:ext uri="{FF2B5EF4-FFF2-40B4-BE49-F238E27FC236}">
                <a16:creationId xmlns:a16="http://schemas.microsoft.com/office/drawing/2014/main" id="{72928910-07C0-422A-99B2-736C9E398646}"/>
              </a:ext>
            </a:extLst>
          </p:cNvPr>
          <p:cNvSpPr/>
          <p:nvPr/>
        </p:nvSpPr>
        <p:spPr>
          <a:xfrm>
            <a:off x="0" y="6139934"/>
            <a:ext cx="9144000" cy="584775"/>
          </a:xfrm>
          <a:prstGeom prst="rect">
            <a:avLst/>
          </a:prstGeom>
        </p:spPr>
        <p:txBody>
          <a:bodyPr wrap="square">
            <a:spAutoFit/>
          </a:bodyPr>
          <a:lstStyle/>
          <a:p>
            <a:pPr algn="ctr"/>
            <a:r>
              <a:rPr lang="en-US" sz="1600" dirty="0">
                <a:solidFill>
                  <a:srgbClr val="27AAE1"/>
                </a:solidFill>
                <a:latin typeface="Arial"/>
                <a:cs typeface="Arial"/>
              </a:rPr>
              <a:t>For more examples of employers covering the program, see </a:t>
            </a:r>
            <a:r>
              <a:rPr lang="en-US" sz="1600" dirty="0">
                <a:solidFill>
                  <a:srgbClr val="27AAE1"/>
                </a:solidFill>
                <a:latin typeface="Arial"/>
                <a:cs typeface="Arial"/>
                <a:hlinkClick r:id="rId4"/>
              </a:rPr>
              <a:t>https://coveragetoolkit.org/participating-payers/</a:t>
            </a:r>
            <a:endParaRPr lang="en-US" sz="1600"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54907" y="1784311"/>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200" y="3810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5900" y="23704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33400" y="441960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801813" y="5499434"/>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90171" y="3254021"/>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66830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2017. Diabetes Care. 2018;41:917–928.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70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75"/>
          <a:stretch/>
        </p:blipFill>
        <p:spPr>
          <a:xfrm>
            <a:off x="-136523" y="-76200"/>
            <a:ext cx="9280524" cy="6934199"/>
          </a:xfrm>
          <a:prstGeom prst="rect">
            <a:avLst/>
          </a:prstGeom>
        </p:spPr>
      </p:pic>
      <p:sp>
        <p:nvSpPr>
          <p:cNvPr id="4" name="Title 3"/>
          <p:cNvSpPr>
            <a:spLocks noGrp="1"/>
          </p:cNvSpPr>
          <p:nvPr>
            <p:ph type="title"/>
          </p:nvPr>
        </p:nvSpPr>
        <p:spPr>
          <a:xfrm>
            <a:off x="1371600" y="1143000"/>
            <a:ext cx="3581400" cy="838200"/>
          </a:xfrm>
        </p:spPr>
        <p:txBody>
          <a:bodyPr>
            <a:normAutofit/>
          </a:bodyPr>
          <a:lstStyle/>
          <a:p>
            <a:r>
              <a:rPr lang="en-US" sz="2400" dirty="0">
                <a:solidFill>
                  <a:srgbClr val="27AAE1"/>
                </a:solidFill>
              </a:rPr>
              <a:t>OUTLINE OF PRESENTATION</a:t>
            </a:r>
          </a:p>
        </p:txBody>
      </p:sp>
      <p:sp>
        <p:nvSpPr>
          <p:cNvPr id="5" name="Content Placeholder 4"/>
          <p:cNvSpPr>
            <a:spLocks noGrp="1"/>
          </p:cNvSpPr>
          <p:nvPr>
            <p:ph idx="1"/>
          </p:nvPr>
        </p:nvSpPr>
        <p:spPr>
          <a:xfrm>
            <a:off x="1447800" y="2255837"/>
            <a:ext cx="3733800" cy="3992563"/>
          </a:xfrm>
        </p:spPr>
        <p:txBody>
          <a:bodyPr>
            <a:noAutofit/>
          </a:bodyPr>
          <a:lstStyle/>
          <a:p>
            <a:pPr>
              <a:spcBef>
                <a:spcPts val="600"/>
              </a:spcBef>
              <a:spcAft>
                <a:spcPts val="600"/>
              </a:spcAft>
            </a:pPr>
            <a:r>
              <a:rPr lang="en-US" sz="2400" dirty="0">
                <a:latin typeface="Arial" panose="020B0604020202020204" pitchFamily="34" charset="0"/>
                <a:cs typeface="Arial" panose="020B0604020202020204" pitchFamily="34" charset="0"/>
              </a:rPr>
              <a:t>How prediabetes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affecting your workforce</a:t>
            </a:r>
          </a:p>
          <a:p>
            <a:pPr>
              <a:spcBef>
                <a:spcPts val="600"/>
              </a:spcBef>
              <a:spcAft>
                <a:spcPts val="600"/>
              </a:spcAft>
            </a:pPr>
            <a:r>
              <a:rPr lang="en-US" sz="2400" dirty="0">
                <a:latin typeface="Arial" panose="020B0604020202020204" pitchFamily="34" charset="0"/>
                <a:cs typeface="Arial" panose="020B0604020202020204" pitchFamily="34" charset="0"/>
              </a:rPr>
              <a:t>Benefits of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CDC-recognized lifestyle change program</a:t>
            </a:r>
          </a:p>
          <a:p>
            <a:pPr>
              <a:spcBef>
                <a:spcPts val="6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Workforce</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800"/>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725098"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5105399" y="2857537"/>
            <a:ext cx="899605" cy="1785104"/>
          </a:xfrm>
          <a:prstGeom prst="rect">
            <a:avLst/>
          </a:prstGeom>
          <a:noFill/>
        </p:spPr>
        <p:txBody>
          <a:bodyPr wrap="none" rtlCol="0">
            <a:spAutoFit/>
          </a:bodyPr>
          <a:lstStyle/>
          <a:p>
            <a:r>
              <a:rPr lang="en-US" sz="11000" dirty="0">
                <a:solidFill>
                  <a:srgbClr val="39536C"/>
                </a:solidFill>
              </a:rPr>
              <a:t>8</a:t>
            </a:r>
          </a:p>
        </p:txBody>
      </p:sp>
    </p:spTree>
    <p:extLst>
      <p:ext uri="{BB962C8B-B14F-4D97-AF65-F5344CB8AC3E}">
        <p14:creationId xmlns:p14="http://schemas.microsoft.com/office/powerpoint/2010/main" val="319680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Diabetes in adults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has </a:t>
            </a:r>
            <a:r>
              <a:rPr lang="en-US" sz="2800" cap="none" dirty="0">
                <a:solidFill>
                  <a:srgbClr val="27AAE1"/>
                </a:solidFill>
                <a:latin typeface="Arial" panose="020B0604020202020204" pitchFamily="34" charset="0"/>
                <a:cs typeface="Arial" panose="020B0604020202020204" pitchFamily="34" charset="0"/>
              </a:rPr>
              <a:t>doubled</a:t>
            </a:r>
            <a:r>
              <a:rPr lang="en-US" sz="2800" cap="none" dirty="0">
                <a:latin typeface="Arial" panose="020B0604020202020204" pitchFamily="34" charset="0"/>
                <a:cs typeface="Arial" panose="020B0604020202020204" pitchFamily="34" charset="0"/>
              </a:rPr>
              <a:t> in the past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two decades.</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1 in 3 adults in the U.S. could have diabetes </a:t>
            </a:r>
            <a:r>
              <a:rPr lang="en-US" sz="2800" cap="none" dirty="0">
                <a:latin typeface="Arial" panose="020B0604020202020204" pitchFamily="34" charset="0"/>
                <a:cs typeface="Arial" panose="020B0604020202020204" pitchFamily="34" charset="0"/>
              </a:rPr>
              <a:t>by 2050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191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60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3600" y="457200"/>
            <a:ext cx="1653746" cy="1653746"/>
          </a:xfrm>
          <a:prstGeom prst="rect">
            <a:avLst/>
          </a:prstGeom>
        </p:spPr>
      </p:pic>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72200" y="3048000"/>
            <a:ext cx="1653746" cy="1653746"/>
          </a:xfrm>
          <a:prstGeom prst="rect">
            <a:avLst/>
          </a:prstGeom>
        </p:spPr>
      </p:pic>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33800" y="4648200"/>
            <a:ext cx="1653746" cy="1653746"/>
          </a:xfrm>
          <a:prstGeom prst="rect">
            <a:avLst/>
          </a:prstGeom>
        </p:spPr>
      </p:pic>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70000" y="30099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34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26473" y="952500"/>
            <a:ext cx="3969327" cy="52197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39536C"/>
                </a:solidFill>
                <a:latin typeface="Arial" panose="020B0604020202020204" pitchFamily="34" charset="0"/>
                <a:cs typeface="Arial" panose="020B0604020202020204" pitchFamily="34" charset="0"/>
              </a:rPr>
              <a:t>Diabetes is the </a:t>
            </a:r>
            <a:r>
              <a:rPr lang="en-US" sz="2000" b="1" dirty="0">
                <a:solidFill>
                  <a:srgbClr val="39536C"/>
                </a:solidFill>
                <a:latin typeface="Arial" panose="020B0604020202020204" pitchFamily="34" charset="0"/>
                <a:cs typeface="Arial" panose="020B0604020202020204" pitchFamily="34" charset="0"/>
              </a:rPr>
              <a:t>COSTLIEST disease in the U.S. at </a:t>
            </a:r>
            <a:br>
              <a:rPr lang="en-US" sz="2000" b="1" dirty="0">
                <a:solidFill>
                  <a:srgbClr val="39536C"/>
                </a:solidFill>
                <a:latin typeface="Arial" panose="020B0604020202020204" pitchFamily="34" charset="0"/>
                <a:cs typeface="Arial" panose="020B0604020202020204" pitchFamily="34" charset="0"/>
              </a:rPr>
            </a:br>
            <a:r>
              <a:rPr lang="en-US" sz="2000" b="1" dirty="0">
                <a:solidFill>
                  <a:srgbClr val="39536C"/>
                </a:solidFill>
                <a:latin typeface="Arial" panose="020B0604020202020204" pitchFamily="34" charset="0"/>
                <a:cs typeface="Arial" panose="020B0604020202020204" pitchFamily="34" charset="0"/>
              </a:rPr>
              <a:t>$327 BILLION </a:t>
            </a:r>
            <a:r>
              <a:rPr lang="en-US" sz="2000" dirty="0">
                <a:solidFill>
                  <a:srgbClr val="39536C"/>
                </a:solidFill>
                <a:latin typeface="Arial" panose="020B0604020202020204" pitchFamily="34" charset="0"/>
                <a:cs typeface="Arial" panose="020B0604020202020204" pitchFamily="34" charset="0"/>
              </a:rPr>
              <a:t>in 2017 and contributes to </a:t>
            </a:r>
            <a:r>
              <a:rPr lang="en-US" sz="2000" b="1" dirty="0">
                <a:solidFill>
                  <a:srgbClr val="39536C"/>
                </a:solidFill>
                <a:latin typeface="Arial" panose="020B0604020202020204" pitchFamily="34" charset="0"/>
                <a:cs typeface="Arial" panose="020B0604020202020204" pitchFamily="34" charset="0"/>
              </a:rPr>
              <a:t>reduced productivity and absenteeism.</a:t>
            </a:r>
          </a:p>
          <a:p>
            <a:pPr marL="0" indent="0">
              <a:buNone/>
            </a:pPr>
            <a:endParaRPr lang="en-US" sz="2000" b="1" dirty="0">
              <a:solidFill>
                <a:srgbClr val="39536C"/>
              </a:solidFill>
              <a:latin typeface="Arial" panose="020B0604020202020204" pitchFamily="34" charset="0"/>
              <a:cs typeface="Arial" panose="020B0604020202020204" pitchFamily="34" charset="0"/>
            </a:endParaRPr>
          </a:p>
          <a:p>
            <a:pPr marL="0" indent="0">
              <a:buNone/>
            </a:pPr>
            <a:r>
              <a:rPr lang="en-US" sz="2000" dirty="0">
                <a:solidFill>
                  <a:srgbClr val="39536C"/>
                </a:solidFill>
                <a:latin typeface="Arial" panose="020B0604020202020204" pitchFamily="34" charset="0"/>
                <a:cs typeface="Arial" panose="020B0604020202020204" pitchFamily="34" charset="0"/>
              </a:rPr>
              <a:t>Cost of care for people with diabetes is </a:t>
            </a:r>
            <a:r>
              <a:rPr lang="en-US" sz="2000" b="1" dirty="0">
                <a:solidFill>
                  <a:srgbClr val="39536C"/>
                </a:solidFill>
                <a:latin typeface="Arial" panose="020B0604020202020204" pitchFamily="34" charset="0"/>
                <a:cs typeface="Arial" panose="020B0604020202020204" pitchFamily="34" charset="0"/>
              </a:rPr>
              <a:t>2.3 times more </a:t>
            </a:r>
            <a:r>
              <a:rPr lang="en-US" sz="2000" dirty="0">
                <a:solidFill>
                  <a:srgbClr val="39536C"/>
                </a:solidFill>
                <a:latin typeface="Arial" panose="020B0604020202020204" pitchFamily="34" charset="0"/>
                <a:cs typeface="Arial" panose="020B0604020202020204" pitchFamily="34" charset="0"/>
              </a:rPr>
              <a:t>than for those without diabetes.</a:t>
            </a:r>
          </a:p>
          <a:p>
            <a:pPr marL="0" indent="0">
              <a:buNone/>
            </a:pPr>
            <a:endParaRPr lang="en-US" sz="2000" dirty="0">
              <a:solidFill>
                <a:srgbClr val="39536C"/>
              </a:solidFill>
              <a:latin typeface="Arial" panose="020B0604020202020204" pitchFamily="34" charset="0"/>
              <a:cs typeface="Arial" panose="020B0604020202020204" pitchFamily="34" charset="0"/>
            </a:endParaRPr>
          </a:p>
          <a:p>
            <a:pPr marL="0" indent="0">
              <a:buNone/>
            </a:pPr>
            <a:r>
              <a:rPr lang="en-US" sz="2000" dirty="0">
                <a:solidFill>
                  <a:srgbClr val="39536C"/>
                </a:solidFill>
                <a:latin typeface="Arial" panose="020B0604020202020204" pitchFamily="34" charset="0"/>
                <a:cs typeface="Arial" panose="020B0604020202020204" pitchFamily="34" charset="0"/>
              </a:rPr>
              <a:t>Annual medical expenditures </a:t>
            </a:r>
            <a:br>
              <a:rPr lang="en-US" sz="2000" dirty="0">
                <a:solidFill>
                  <a:srgbClr val="39536C"/>
                </a:solidFill>
                <a:latin typeface="Arial" panose="020B0604020202020204" pitchFamily="34" charset="0"/>
                <a:cs typeface="Arial" panose="020B0604020202020204" pitchFamily="34" charset="0"/>
              </a:rPr>
            </a:br>
            <a:r>
              <a:rPr lang="en-US" sz="2000" dirty="0">
                <a:solidFill>
                  <a:srgbClr val="39536C"/>
                </a:solidFill>
                <a:latin typeface="Arial" panose="020B0604020202020204" pitchFamily="34" charset="0"/>
                <a:cs typeface="Arial" panose="020B0604020202020204" pitchFamily="34" charset="0"/>
              </a:rPr>
              <a:t>in 2017 were </a:t>
            </a:r>
            <a:r>
              <a:rPr lang="en-US" sz="2000" b="1" dirty="0">
                <a:solidFill>
                  <a:srgbClr val="39536C"/>
                </a:solidFill>
                <a:latin typeface="Arial" panose="020B0604020202020204" pitchFamily="34" charset="0"/>
                <a:cs typeface="Arial" panose="020B0604020202020204" pitchFamily="34" charset="0"/>
              </a:rPr>
              <a:t>$16,750 per person </a:t>
            </a:r>
            <a:r>
              <a:rPr lang="en-US" sz="2000" dirty="0">
                <a:solidFill>
                  <a:srgbClr val="39536C"/>
                </a:solidFill>
                <a:latin typeface="Arial" panose="020B0604020202020204" pitchFamily="34" charset="0"/>
                <a:cs typeface="Arial" panose="020B0604020202020204" pitchFamily="34" charset="0"/>
              </a:rPr>
              <a:t>diagnosed with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endParaRPr lang="en-US" sz="2400" dirty="0">
              <a:solidFill>
                <a:srgbClr val="39536C"/>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2743200"/>
            <a:ext cx="4114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4114800"/>
            <a:ext cx="4114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0CFB4EF-2B87-41C9-9923-15365BF349EF}"/>
              </a:ext>
            </a:extLst>
          </p:cNvPr>
          <p:cNvSpPr/>
          <p:nvPr/>
        </p:nvSpPr>
        <p:spPr>
          <a:xfrm>
            <a:off x="526473" y="5750003"/>
            <a:ext cx="4419600" cy="738664"/>
          </a:xfrm>
          <a:prstGeom prst="rect">
            <a:avLst/>
          </a:prstGeom>
        </p:spPr>
        <p:txBody>
          <a:bodyPr wrap="square">
            <a:spAutoFit/>
          </a:bodyPr>
          <a:lstStyle/>
          <a:p>
            <a:r>
              <a:rPr lang="en-US" sz="1400" dirty="0">
                <a:solidFill>
                  <a:srgbClr val="39536C"/>
                </a:solidFill>
                <a:latin typeface="Arial"/>
                <a:cs typeface="Arial"/>
              </a:rPr>
              <a:t>Estimate costs and benefits for your workplace using CDC's return on investment (ROI) calculator: </a:t>
            </a:r>
            <a:r>
              <a:rPr lang="en-US" sz="1400" u="sng" dirty="0">
                <a:latin typeface="Arial"/>
                <a:cs typeface="Arial"/>
                <a:hlinkClick r:id="rId3"/>
              </a:rPr>
              <a:t>https://nccd.cdc.gov/Toolkit/DiabetesImpact</a:t>
            </a:r>
            <a:r>
              <a:rPr lang="en-US" sz="1400" dirty="0">
                <a:latin typeface="Arial"/>
                <a:cs typeface="Arial"/>
              </a:rPr>
              <a:t> </a:t>
            </a:r>
            <a:endParaRPr lang="en-US" sz="1400" dirty="0">
              <a:solidFill>
                <a:srgbClr val="39536C"/>
              </a:solidFill>
              <a:latin typeface="Arial"/>
              <a:cs typeface="Arial"/>
            </a:endParaRPr>
          </a:p>
        </p:txBody>
      </p:sp>
      <p:sp>
        <p:nvSpPr>
          <p:cNvPr id="9" name="Title 3">
            <a:extLst>
              <a:ext uri="{FF2B5EF4-FFF2-40B4-BE49-F238E27FC236}">
                <a16:creationId xmlns:a16="http://schemas.microsoft.com/office/drawing/2014/main" id="{E713FF12-A29A-433B-BD48-C3415C331CDD}"/>
              </a:ext>
            </a:extLst>
          </p:cNvPr>
          <p:cNvSpPr>
            <a:spLocks noGrp="1"/>
          </p:cNvSpPr>
          <p:nvPr>
            <p:ph type="title"/>
          </p:nvPr>
        </p:nvSpPr>
        <p:spPr>
          <a:xfrm>
            <a:off x="5334000" y="856784"/>
            <a:ext cx="3581400" cy="838200"/>
          </a:xfrm>
        </p:spPr>
        <p:txBody>
          <a:bodyPr>
            <a:normAutofit/>
          </a:bodyPr>
          <a:lstStyle/>
          <a:p>
            <a:pPr algn="ctr"/>
            <a:r>
              <a:rPr lang="en-US" sz="1800" dirty="0">
                <a:latin typeface="Arial" panose="020B0604020202020204" pitchFamily="34" charset="0"/>
                <a:cs typeface="Arial" panose="020B0604020202020204" pitchFamily="34" charset="0"/>
              </a:rPr>
              <a:t>AVERAGE MEDICAL EXPENDITURES</a:t>
            </a:r>
            <a:endParaRPr lang="en-US" sz="1800" dirty="0">
              <a:solidFill>
                <a:schemeClr val="bg1"/>
              </a:solidFill>
              <a:latin typeface="Arial" panose="020B0604020202020204" pitchFamily="34" charset="0"/>
              <a:cs typeface="Arial" panose="020B0604020202020204" pitchFamily="34" charset="0"/>
            </a:endParaRPr>
          </a:p>
        </p:txBody>
      </p:sp>
      <p:pic>
        <p:nvPicPr>
          <p:cNvPr id="5" name="Picture 4" descr="graphic shows that People Diagnosed with Diabetes have 2.3x higher average medical expenditures than People Without Diabetes.">
            <a:extLst>
              <a:ext uri="{FF2B5EF4-FFF2-40B4-BE49-F238E27FC236}">
                <a16:creationId xmlns:a16="http://schemas.microsoft.com/office/drawing/2014/main" id="{2552DE23-2767-419C-AF01-3BCCBF8BD224}"/>
              </a:ext>
            </a:extLst>
          </p:cNvPr>
          <p:cNvPicPr/>
          <p:nvPr/>
        </p:nvPicPr>
        <p:blipFill rotWithShape="1">
          <a:blip r:embed="rId4">
            <a:extLst>
              <a:ext uri="{28A0092B-C50C-407E-A947-70E740481C1C}">
                <a14:useLocalDpi xmlns:a14="http://schemas.microsoft.com/office/drawing/2010/main" val="0"/>
              </a:ext>
            </a:extLst>
          </a:blip>
          <a:srcRect l="68621" t="42286" r="12535" b="15693"/>
          <a:stretch/>
        </p:blipFill>
        <p:spPr bwMode="auto">
          <a:xfrm>
            <a:off x="5496983" y="1663811"/>
            <a:ext cx="3037417" cy="389878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713320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18EDB-6A02-418F-9C6C-B3816B024413}">
  <ds:schemaRefs>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7F224AF-82EC-4A58-B0B7-B9B3EC593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D99EBDC-79CD-4559-83FA-E0F1554B83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11613</TotalTime>
  <Words>2270</Words>
  <Application>Microsoft Office PowerPoint</Application>
  <PresentationFormat>On-screen Show (4:3)</PresentationFormat>
  <Paragraphs>131</Paragraphs>
  <Slides>19</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Prediabetes Is Affecting Your Workforce: How You Can Help</vt:lpstr>
      <vt:lpstr>OUTLINE OF PRESENTATION</vt:lpstr>
      <vt:lpstr>Prediabetes  A Growing Issue with Serious Consequences for YOUR Workforce </vt:lpstr>
      <vt:lpstr>Prediabetes is when your blood sugar level is higher than normal but not high enough yet to  be diagnosed as  type 2 diabetes. </vt:lpstr>
      <vt:lpstr>Adults has prediabetes</vt:lpstr>
      <vt:lpstr>Without lifestyle changes, people with prediabetes can develop type 2 diabetes.  Diabetes in adults  has doubled in the past  two decades.  1 in 3 adults in the U.S. could have diabetes by 2050 if nothing changes.</vt:lpstr>
      <vt:lpstr>People with  type 2 diabetes are at higher risk of serious health complications</vt:lpstr>
      <vt:lpstr>When prediabetes turns into type 2 diabetes…</vt:lpstr>
      <vt:lpstr>AVERAGE MEDICAL EXPENDITURES</vt:lpstr>
      <vt:lpstr>  The National Diabetes Prevention Program (National DPP)  Lifestyle Change Program</vt:lpstr>
      <vt:lpstr>Program quality and adherence to scientific standards monitored by CDC recognition program</vt:lpstr>
      <vt:lpstr>The National DPP Lifestyle Change Program WORKS!</vt:lpstr>
      <vt:lpstr>Testimonial can go here and be a few lines long.  —First Last name</vt:lpstr>
      <vt:lpstr>Testimonial can go here and be a few lines long.  —First Last name</vt:lpstr>
      <vt:lpstr>What can you do?</vt:lpstr>
      <vt:lpstr>You’ll be in good company</vt:lpstr>
      <vt:lpstr>For more information</vt:lpstr>
      <vt:lpstr>Questions?</vt:lpstr>
      <vt:lpstr>American Diabetes Association. Economic costs of diabetes in the U.S. in 2017. Diabetes Care. 2018;41:917–928.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Workforce: How You Can Help</dc:title>
  <dc:subject>Prediabetes Is Affecting Your Workforce: How You Can Help</dc:subject>
  <dc:creator>Centers for Disease Control and Prevention (CDC)</dc:creator>
  <cp:keywords>Prediabetes Is Affecting Your Workforce: How You Can Help, Centers for Disease Control and Prevention, CDC</cp:keywords>
  <cp:lastModifiedBy>Angela Bowen</cp:lastModifiedBy>
  <cp:revision>262</cp:revision>
  <cp:lastPrinted>2013-12-27T15:47:39Z</cp:lastPrinted>
  <dcterms:created xsi:type="dcterms:W3CDTF">2013-09-15T14:17:25Z</dcterms:created>
  <dcterms:modified xsi:type="dcterms:W3CDTF">2022-08-19T04:10:08Z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