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3"/>
  </p:sldMasterIdLst>
  <p:notesMasterIdLst>
    <p:notesMasterId r:id="rId30"/>
  </p:notesMasterIdLst>
  <p:sldIdLst>
    <p:sldId id="4221" r:id="rId4"/>
    <p:sldId id="4207" r:id="rId5"/>
    <p:sldId id="281" r:id="rId6"/>
    <p:sldId id="282" r:id="rId7"/>
    <p:sldId id="283" r:id="rId8"/>
    <p:sldId id="269" r:id="rId9"/>
    <p:sldId id="270" r:id="rId10"/>
    <p:sldId id="4200" r:id="rId11"/>
    <p:sldId id="277" r:id="rId12"/>
    <p:sldId id="285" r:id="rId13"/>
    <p:sldId id="292" r:id="rId14"/>
    <p:sldId id="4208" r:id="rId15"/>
    <p:sldId id="293" r:id="rId16"/>
    <p:sldId id="291" r:id="rId17"/>
    <p:sldId id="4201" r:id="rId18"/>
    <p:sldId id="279" r:id="rId19"/>
    <p:sldId id="280" r:id="rId20"/>
    <p:sldId id="278" r:id="rId21"/>
    <p:sldId id="4202" r:id="rId22"/>
    <p:sldId id="4220" r:id="rId23"/>
    <p:sldId id="275" r:id="rId24"/>
    <p:sldId id="4203" r:id="rId25"/>
    <p:sldId id="4204" r:id="rId26"/>
    <p:sldId id="4205" r:id="rId27"/>
    <p:sldId id="286" r:id="rId28"/>
    <p:sldId id="4199"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63DE7D9-2C98-43A0-92FB-5250DA6BFB6B}">
          <p14:sldIdLst>
            <p14:sldId id="4221"/>
            <p14:sldId id="4207"/>
            <p14:sldId id="281"/>
            <p14:sldId id="282"/>
            <p14:sldId id="283"/>
          </p14:sldIdLst>
        </p14:section>
        <p14:section name="Background and Overview" id="{C581D308-A50C-49F2-A00E-72D82DF06E0F}">
          <p14:sldIdLst>
            <p14:sldId id="269"/>
            <p14:sldId id="270"/>
            <p14:sldId id="4200"/>
          </p14:sldIdLst>
        </p14:section>
        <p14:section name="Local Landscape and Need" id="{E150E70B-BBA5-4F17-903D-E083DC29F4F6}">
          <p14:sldIdLst>
            <p14:sldId id="277"/>
            <p14:sldId id="285"/>
          </p14:sldIdLst>
        </p14:section>
        <p14:section name="Potential Solutions" id="{63457F04-3619-4CBE-97DE-E18ECE7E70EC}">
          <p14:sldIdLst>
            <p14:sldId id="292"/>
            <p14:sldId id="4208"/>
            <p14:sldId id="293"/>
            <p14:sldId id="291"/>
            <p14:sldId id="4201"/>
            <p14:sldId id="279"/>
            <p14:sldId id="280"/>
          </p14:sldIdLst>
        </p14:section>
        <p14:section name="Health Equity and Medicaid" id="{277317C7-CB3C-4E86-B2EB-3C74EE73D41C}">
          <p14:sldIdLst>
            <p14:sldId id="278"/>
            <p14:sldId id="4202"/>
          </p14:sldIdLst>
        </p14:section>
        <p14:section name="Health Equity and UHAs" id="{80E868DA-98F8-4EBF-85C6-3002C03748BB}">
          <p14:sldIdLst>
            <p14:sldId id="4220"/>
            <p14:sldId id="275"/>
            <p14:sldId id="4203"/>
            <p14:sldId id="4204"/>
          </p14:sldIdLst>
        </p14:section>
        <p14:section name="Engagement Tips/Discussion Questions" id="{B07E0E9E-8434-49A8-84BF-B110AC98ACC2}">
          <p14:sldIdLst>
            <p14:sldId id="4205"/>
            <p14:sldId id="286"/>
          </p14:sldIdLst>
        </p14:section>
        <p14:section name="Additional Resources" id="{12A11839-167D-44F1-A6F8-6BB7A1EE7844}">
          <p14:sldIdLst>
            <p14:sldId id="419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34F507-BF8F-52DF-7181-4EF6BBD7B63A}" name="Chrisanne Wilks" initials="CW" userId="S::cwilks@healthmanagement.com::c38c5aef-70ed-4812-b942-59f470c64c67" providerId="AD"/>
  <p188:author id="{E8B06B0D-82F9-5397-F3C5-F9208C7E1C47}" name="Jennifer Barnhart" initials="JB" userId="4ec1d5e2929a3c43" providerId="Windows Live"/>
  <p188:author id="{92A3AF52-0B40-18B5-07CB-ECB0AD786CA7}" name="Susan Buell" initials="SB" userId="Susan Buell" providerId="None"/>
  <p188:author id="{02EDDF6F-0AC6-C0BD-D6AD-5EA7C81A3304}" name="Danielle Swanson" initials="DS" userId="S::dswanson@healthmanagement.com::8422183e-77a1-4d9e-9caa-ad0a7af0ceaa" providerId="AD"/>
  <p188:author id="{C01F9A83-9D22-A754-4987-B660F895BD45}" name="Kelly McCracken" initials="KM" userId="aaa961a4b8bec62f" providerId="Windows Live"/>
  <p188:author id="{FA6FD486-9338-4AFA-4C61-F6CCAED26AA6}" name="Wendy Childers" initials="WC" userId="S::wendychilders@childersconsulting.onmicrosoft.com::7bc5f38e-cb4b-48f3-9541-90b5b8e356d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A8006"/>
    <a:srgbClr val="7C4182"/>
    <a:srgbClr val="165C7D"/>
    <a:srgbClr val="A5B9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09" autoAdjust="0"/>
    <p:restoredTop sz="93792" autoAdjust="0"/>
  </p:normalViewPr>
  <p:slideViewPr>
    <p:cSldViewPr snapToGrid="0" snapToObjects="1">
      <p:cViewPr varScale="1">
        <p:scale>
          <a:sx n="83" d="100"/>
          <a:sy n="83" d="100"/>
        </p:scale>
        <p:origin x="576" y="4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solidFill>
              <a:srgbClr val="193560"/>
            </a:solidFill>
          </c:spPr>
          <c:dPt>
            <c:idx val="0"/>
            <c:bubble3D val="0"/>
            <c:explosion val="14"/>
            <c:spPr>
              <a:solidFill>
                <a:srgbClr val="00B050"/>
              </a:solidFill>
              <a:ln w="19050">
                <a:solidFill>
                  <a:schemeClr val="lt1"/>
                </a:solidFill>
              </a:ln>
              <a:effectLst/>
            </c:spPr>
            <c:extLst>
              <c:ext xmlns:c16="http://schemas.microsoft.com/office/drawing/2014/chart" uri="{C3380CC4-5D6E-409C-BE32-E72D297353CC}">
                <c16:uniqueId val="{00000001-3ED7-4B13-B004-FFC0ED12CA22}"/>
              </c:ext>
            </c:extLst>
          </c:dPt>
          <c:dPt>
            <c:idx val="1"/>
            <c:bubble3D val="0"/>
            <c:spPr>
              <a:solidFill>
                <a:srgbClr val="193560"/>
              </a:solidFill>
              <a:ln w="19050">
                <a:solidFill>
                  <a:schemeClr val="lt1"/>
                </a:solidFill>
              </a:ln>
              <a:effectLst/>
            </c:spPr>
            <c:extLst>
              <c:ext xmlns:c16="http://schemas.microsoft.com/office/drawing/2014/chart" uri="{C3380CC4-5D6E-409C-BE32-E72D297353CC}">
                <c16:uniqueId val="{00000003-3ED7-4B13-B004-FFC0ED12CA22}"/>
              </c:ext>
            </c:extLst>
          </c:dPt>
          <c:cat>
            <c:strRef>
              <c:f>Sheet1!$A$2:$A$3</c:f>
              <c:strCache>
                <c:ptCount val="2"/>
                <c:pt idx="0">
                  <c:v>1st Qtr</c:v>
                </c:pt>
                <c:pt idx="1">
                  <c:v>2nd Qtr</c:v>
                </c:pt>
              </c:strCache>
            </c:strRef>
          </c:cat>
          <c:val>
            <c:numRef>
              <c:f>Sheet1!$B$2:$B$3</c:f>
              <c:numCache>
                <c:formatCode>General</c:formatCode>
                <c:ptCount val="2"/>
                <c:pt idx="0">
                  <c:v>34.5</c:v>
                </c:pt>
                <c:pt idx="1">
                  <c:v>65.5</c:v>
                </c:pt>
              </c:numCache>
            </c:numRef>
          </c:val>
          <c:extLst>
            <c:ext xmlns:c16="http://schemas.microsoft.com/office/drawing/2014/chart" uri="{C3380CC4-5D6E-409C-BE32-E72D297353CC}">
              <c16:uniqueId val="{00000004-3ED7-4B13-B004-FFC0ED12CA2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8EBE6-EA6E-4445-B30D-797398866C80}" type="datetimeFigureOut">
              <a:rPr lang="en-US" smtClean="0"/>
              <a:t>5/4/2023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AE2A3B-3CC1-FA46-915F-4794E036C676}" type="slidenum">
              <a:rPr lang="en-US" smtClean="0"/>
              <a:t>‹#›</a:t>
            </a:fld>
            <a:endParaRPr lang="en-US"/>
          </a:p>
        </p:txBody>
      </p:sp>
    </p:spTree>
    <p:extLst>
      <p:ext uri="{BB962C8B-B14F-4D97-AF65-F5344CB8AC3E}">
        <p14:creationId xmlns:p14="http://schemas.microsoft.com/office/powerpoint/2010/main" val="138243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collectiveimpactforum.org/what-is-collective-impac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collectiveimpactforum.org/what-is-collective-impact/"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1</a:t>
            </a:fld>
            <a:endParaRPr lang="en-US"/>
          </a:p>
        </p:txBody>
      </p:sp>
    </p:spTree>
    <p:extLst>
      <p:ext uri="{BB962C8B-B14F-4D97-AF65-F5344CB8AC3E}">
        <p14:creationId xmlns:p14="http://schemas.microsoft.com/office/powerpoint/2010/main" val="3004482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the National DPP provides opportunities addressing participant HRSN, the effectiveness of these efforts are amplified when they are accomplished through cross-sector collaboration. According to the Collective Impact Forum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https://collectiveimpactforum.org/what-is-collective-impact/</a:t>
            </a:r>
            <a:r>
              <a:rPr lang="en-US" sz="1800" dirty="0">
                <a:effectLst/>
                <a:latin typeface="Calibri" panose="020F0502020204030204" pitchFamily="34" charset="0"/>
                <a:ea typeface="Calibri" panose="020F0502020204030204" pitchFamily="34" charset="0"/>
                <a:cs typeface="Times New Roman" panose="02020603050405020304" pitchFamily="18" charset="0"/>
              </a:rPr>
              <a:t>) cross-sector collaboration is the most effective method for achieving a collective impact to make health and social change. Cross-sector collaboration involves agencies and organizations from different industries or focus areas working together to achieve a shared goal. Partnerships may include State Health Departments, State Medicaid Agencies, MCOs, other payers, organizations delivering the National DPP lifestyle change program and other community-based organizations providing resources to address other HRSN, and any other community organizations that can improve the health and address the needs of the community. </a:t>
            </a:r>
          </a:p>
          <a:p>
            <a:pPr marL="342900" marR="0" lvl="0" indent="-342900">
              <a:lnSpc>
                <a:spcPct val="107000"/>
              </a:lnSpc>
              <a:spcBef>
                <a:spcPts val="0"/>
              </a:spcBef>
              <a:spcAft>
                <a:spcPts val="80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collaborations are centered around a common goal, working together to ensure that we are taking steps to meet and measure that goal, and continual communication among organizations. </a:t>
            </a:r>
          </a:p>
          <a:p>
            <a:pPr marL="342900" marR="0" lvl="0" indent="-342900">
              <a:lnSpc>
                <a:spcPct val="107000"/>
              </a:lnSpc>
              <a:spcBef>
                <a:spcPts val="0"/>
              </a:spcBef>
              <a:spcAft>
                <a:spcPts val="80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On this slide are some examples of how states are collaborating with partners to address HRSN through the National DPP. </a:t>
            </a:r>
          </a:p>
          <a:p>
            <a:pPr marL="342900" marR="0" lvl="0" indent="-342900">
              <a:lnSpc>
                <a:spcPct val="107000"/>
              </a:lnSpc>
              <a:spcBef>
                <a:spcPts val="0"/>
              </a:spcBef>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Maryland, Maryland Department of Health, local MCOs, and organizations providing the National DPP which are referred to as CDC-recognized organizations, developed an eligibility algorithm and are working with health care providers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adapt initiatives to a patient-centered point of view to help identify and refer individuals into the National DPP and other community-based organizations that address HRSN. </a:t>
            </a:r>
          </a:p>
          <a:p>
            <a:pPr marL="342900" marR="0" lvl="0" indent="-342900">
              <a:lnSpc>
                <a:spcPct val="107000"/>
              </a:lnSpc>
              <a:spcBef>
                <a:spcPts val="0"/>
              </a:spcBef>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Mississippi, the State Health Department collaborated with the Dept. of Agriculture to expand SNAP benefits for low-income participants facing food insecurity. </a:t>
            </a:r>
          </a:p>
          <a:p>
            <a:pPr marL="342900" marR="0" lvl="0" indent="-342900">
              <a:lnSpc>
                <a:spcPct val="107000"/>
              </a:lnSpc>
              <a:spcBef>
                <a:spcPts val="0"/>
              </a:spcBef>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Finally, in Alaska, they are working to offer the National DPP through multiple modalities to meet the unique geographic needs of their population, some of which are eligible for classes at no cost or receive individual 1:1 consultation with Lifestyle Coaches.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13</a:t>
            </a:fld>
            <a:endParaRPr lang="en-US"/>
          </a:p>
        </p:txBody>
      </p:sp>
    </p:spTree>
    <p:extLst>
      <p:ext uri="{BB962C8B-B14F-4D97-AF65-F5344CB8AC3E}">
        <p14:creationId xmlns:p14="http://schemas.microsoft.com/office/powerpoint/2010/main" val="75974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In addition to ways that we can address HRSN at the state and community level, there are also federal initiatives dedicated to addressing HRSN. For example, the Affordable Connectivity Program provides a pathway for eligible household to receive discounts on internet bills, laptops, desktops, and other devices. Additionally, the National Strategy on Hunger, Nutrition, and Health, is expanding access to ‘food is medicine’ interventions, including medically tailored meals and food vouchers for eligible participants.</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important to us that we understand all available methods, strategies, and resources to address HRSN and improve health equity.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14</a:t>
            </a:fld>
            <a:endParaRPr lang="en-US"/>
          </a:p>
        </p:txBody>
      </p:sp>
    </p:spTree>
    <p:extLst>
      <p:ext uri="{BB962C8B-B14F-4D97-AF65-F5344CB8AC3E}">
        <p14:creationId xmlns:p14="http://schemas.microsoft.com/office/powerpoint/2010/main" val="3745297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One method that has proven effective for addressing HRSN and improving retention in the National DPP lifestyle change program is the provision of program supports to program participants. Some examples of program supports include food, transportation, or gym vouchers, athletic gear or pedometers and scales, or gift cards to grocery stores or food programs. A benefit of program supports is that they can address unique needs of each individual. Previous evaluations in Minnesota, Montana, and New York have found that participants who receive program supports had significantly higher attendance than those who did not. While program supports do not address all participant needs, they provide a method by which we can work together to improve health and social conditions in our community. We previously discussed some of the significant HRSN in our community.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Any thoughts on which program supports do you envision could meet HRSN in our community?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3600" b="0" i="0" dirty="0">
              <a:effectLst/>
              <a:latin typeface="Roboto" panose="02000000000000000000" pitchFamily="2" charset="0"/>
              <a:ea typeface="Roboto" panose="02000000000000000000" pitchFamily="2" charset="0"/>
              <a:cs typeface="Roboto" panose="02000000000000000000" pitchFamily="2" charset="0"/>
            </a:endParaRPr>
          </a:p>
          <a:p>
            <a:pPr marL="0" indent="0" algn="l" fontAlgn="base">
              <a:buFont typeface="Arial" panose="020B0604020202020204" pitchFamily="34" charset="0"/>
              <a:buNone/>
            </a:pPr>
            <a:endParaRPr lang="en-US" sz="3600" b="0" i="0" dirty="0">
              <a:effectLst/>
              <a:latin typeface="Roboto" panose="02000000000000000000" pitchFamily="2" charset="0"/>
              <a:ea typeface="Roboto" panose="02000000000000000000" pitchFamily="2" charset="0"/>
              <a:cs typeface="Roboto" panose="02000000000000000000" pitchFamily="2" charset="0"/>
            </a:endParaRPr>
          </a:p>
        </p:txBody>
      </p:sp>
      <p:sp>
        <p:nvSpPr>
          <p:cNvPr id="4" name="Slide Number Placeholder 3"/>
          <p:cNvSpPr>
            <a:spLocks noGrp="1"/>
          </p:cNvSpPr>
          <p:nvPr>
            <p:ph type="sldNum" sz="quarter" idx="5"/>
          </p:nvPr>
        </p:nvSpPr>
        <p:spPr/>
        <p:txBody>
          <a:bodyPr/>
          <a:lstStyle/>
          <a:p>
            <a:fld id="{73AE2A3B-3CC1-FA46-915F-4794E036C676}" type="slidenum">
              <a:rPr lang="en-US" smtClean="0"/>
              <a:t>15</a:t>
            </a:fld>
            <a:endParaRPr lang="en-US"/>
          </a:p>
        </p:txBody>
      </p:sp>
    </p:spTree>
    <p:extLst>
      <p:ext uri="{BB962C8B-B14F-4D97-AF65-F5344CB8AC3E}">
        <p14:creationId xmlns:p14="http://schemas.microsoft.com/office/powerpoint/2010/main" val="3336918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Here is an example of how we [are/anticipate] we could address HRSN in our area.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INSERT STATE SPECIFIC EXAMPLE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16</a:t>
            </a:fld>
            <a:endParaRPr lang="en-US"/>
          </a:p>
        </p:txBody>
      </p:sp>
    </p:spTree>
    <p:extLst>
      <p:ext uri="{BB962C8B-B14F-4D97-AF65-F5344CB8AC3E}">
        <p14:creationId xmlns:p14="http://schemas.microsoft.com/office/powerpoint/2010/main" val="1214997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On this slide, we wanted to illustrate how cross-sector collaboration can align goals and workflows to improve health equity. For example, if we look at box one, “Organizational commitment to health equity”, we can determine which organization or organizations may be responsible for helping to achieve this focus area. For this box, I think it is fair to say that each organization indicated is dedicated to this goal. For other focus areas, such as the fourth row, “Screening for HRSN”, we can work together to discuss which organization can take responsibility for this and how we can disseminate the information effectively. This can help to serve as a groundwork for building our partnership.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3AE2A3B-3CC1-FA46-915F-4794E036C676}" type="slidenum">
              <a:rPr lang="en-US" smtClean="0"/>
              <a:t>17</a:t>
            </a:fld>
            <a:endParaRPr lang="en-US"/>
          </a:p>
        </p:txBody>
      </p:sp>
    </p:spTree>
    <p:extLst>
      <p:ext uri="{BB962C8B-B14F-4D97-AF65-F5344CB8AC3E}">
        <p14:creationId xmlns:p14="http://schemas.microsoft.com/office/powerpoint/2010/main" val="2666193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we begin identifying priority populations that are likely to have the most benefit from participation in the National DPP lifestyle change program, we often want to begin by looking at our Medicaid population. As indicated here, Medicaid beneficiaries are more likely to have a lower health status than those on private insurance, are disproportionately women and racial/ethnic minority groups, and often have multiple HRSN. In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STATE</a:t>
            </a:r>
            <a:r>
              <a:rPr lang="en-US" sz="1800" dirty="0">
                <a:effectLst/>
                <a:latin typeface="Calibri" panose="020F0502020204030204" pitchFamily="34" charset="0"/>
                <a:ea typeface="Calibri" panose="020F0502020204030204" pitchFamily="34" charset="0"/>
                <a:cs typeface="Times New Roman" panose="02020603050405020304" pitchFamily="18" charset="0"/>
              </a:rPr>
              <a:t>], our Medicaid population is broken up as indicated here on the right side of the screen.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INSERT DETAILS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18</a:t>
            </a:fld>
            <a:endParaRPr lang="en-US"/>
          </a:p>
        </p:txBody>
      </p:sp>
    </p:spTree>
    <p:extLst>
      <p:ext uri="{BB962C8B-B14F-4D97-AF65-F5344CB8AC3E}">
        <p14:creationId xmlns:p14="http://schemas.microsoft.com/office/powerpoint/2010/main" val="2967529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As we mentioned in the slide above, the National DPP lifestyle change program provides a format with multiple touchpoints to not only reduce the risk of developing type 2 diabetes but addressing HRSN as well. There are various methods that can be used as pathways to coverage of the program, including 1115 waivers, MCO contracting, value added services and payments, blended funding, and data quality improvement strategies. Covering and offering the National DPP lifestyle change program can work in tandem with larger state or national goals, initiatives, or objectives related to addressing health equity, such as reducing the rates of chronic disease in populations of focus, addressing disparities in accessing preventive services, or working to increase access to healthy foods across populations.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19</a:t>
            </a:fld>
            <a:endParaRPr lang="en-US"/>
          </a:p>
        </p:txBody>
      </p:sp>
    </p:spTree>
    <p:extLst>
      <p:ext uri="{BB962C8B-B14F-4D97-AF65-F5344CB8AC3E}">
        <p14:creationId xmlns:p14="http://schemas.microsoft.com/office/powerpoint/2010/main" val="2368566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UHAs are another mechanism that can work along with plans to expand coverage that support increase access to the National DPP through creation of a community network.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 umbrella hub arrangement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UHA)</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a business agreement between organizations, where a lead organization, the umbrella hub organization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UHO</a:t>
            </a:r>
            <a:r>
              <a:rPr lang="en-US" sz="1800" dirty="0">
                <a:effectLst/>
                <a:latin typeface="Calibri" panose="020F0502020204030204" pitchFamily="34" charset="0"/>
                <a:ea typeface="Calibri" panose="020F0502020204030204" pitchFamily="34" charset="0"/>
                <a:cs typeface="Times New Roman" panose="02020603050405020304" pitchFamily="18" charset="0"/>
              </a:rPr>
              <a:t>), submits payer claims and provides technical assistance to other community-based organizations (CBO) to support expansion of the National DPP. In the UHA, CBOs are known as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subsidiary organizations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UHAs can also involve additional partners like state health departments, billing or referral platforms, managed care organizations, and more. More information on establishing UHAs is available on the National DPP Coverage Toolkit UHA pages. While there are a variety of reasons why each partner may want to participate in the UHA, some of which are listed here, today we are going to focus on those that pertain to our health equity goals.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04449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its core, the UHA addresses health equity by connecting CBOs to resources to overcome barriers and focus on meeting the needs of their communities. Using CDC’s SDOH framework we can see how the UHA affects SDOH and improve health equity in the following six areas. </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Infrastructure and capacity: </a:t>
            </a:r>
            <a:r>
              <a:rPr lang="en-US" sz="1800" dirty="0">
                <a:effectLst/>
                <a:latin typeface="Calibri" panose="020F0502020204030204" pitchFamily="34" charset="0"/>
                <a:ea typeface="Calibri" panose="020F0502020204030204" pitchFamily="34" charset="0"/>
                <a:cs typeface="Times New Roman" panose="02020603050405020304" pitchFamily="18" charset="0"/>
              </a:rPr>
              <a:t>CBOs are a vital part of the public health system and often have important connections to the priority populations they serve. In the UHA, the UHO provides critical administrative and technical support to access sustainable reimbursement pathways to participating CBOs, which increases the capacity for subsidiary organizations to identify and address the needs of their communities. </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Community engagement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D</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isparities in diabetes outcomes</a:t>
            </a:r>
            <a:r>
              <a:rPr lang="en-US" sz="1800" dirty="0">
                <a:effectLst/>
                <a:latin typeface="Calibri" panose="020F0502020204030204" pitchFamily="34" charset="0"/>
                <a:ea typeface="Calibri" panose="020F0502020204030204" pitchFamily="34" charset="0"/>
                <a:cs typeface="Times New Roman" panose="02020603050405020304" pitchFamily="18" charset="0"/>
              </a:rPr>
              <a:t> exist in populations with different SDOH and CBOs with trusted relationships in communities can reach people healthcare systems or payers may have difficulty reaching. By forming a network of CBOs with unique strengths and community connections, the UHA can build hyper-localized systems for addressing HRSN and removing barriers to National DPP. </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Data and surveillance</a:t>
            </a:r>
            <a:r>
              <a:rPr lang="en-US" sz="1800" dirty="0">
                <a:effectLst/>
                <a:latin typeface="Calibri" panose="020F0502020204030204" pitchFamily="34" charset="0"/>
                <a:ea typeface="Calibri" panose="020F0502020204030204" pitchFamily="34" charset="0"/>
                <a:cs typeface="Times New Roman" panose="02020603050405020304" pitchFamily="18" charset="0"/>
              </a:rPr>
              <a:t>: UHOs have the option to be responsible for data aggregation and submission to the CDC data portal on behalf of their subsidiary organizations which allows for smaller CBOs to retain CDC-recognition in the event they do not meet cohort minimums individually. UHOs can assist in collecting National DPP landscape, participant, and SDOH data which can help CDC-recognized organizations build their UHA, improve program retention efforts, and address HRSN. </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Partnerships and collaborations: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UHAs consist of many partnerships and collaborations. By understanding community needs and aligning priorities across participating organizations, cross sector partnerships can help to provide participants with high quality, coordinated care to address HRSN. </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Evaluation and evidence building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Evaluating participant data can help UHA partners understand the needs of the community and identify processes to address those needs. The UHO can support subsidiary organizations in building out an evaluation plan, communicating and coordinating evaluation efforts with various partners, and disseminating evaluation results to interested parties. UHOs can also take responsibility for ensuring that contracts with subsidiary organizations and payers include provision of data and participation in evaluation processes. </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Policy and law</a:t>
            </a:r>
            <a:r>
              <a:rPr lang="en-US" sz="1800" dirty="0">
                <a:effectLst/>
                <a:latin typeface="Calibri" panose="020F0502020204030204" pitchFamily="34" charset="0"/>
                <a:ea typeface="Calibri" panose="020F0502020204030204" pitchFamily="34" charset="0"/>
                <a:cs typeface="Times New Roman" panose="02020603050405020304" pitchFamily="18" charset="0"/>
              </a:rPr>
              <a:t>: UHAs can work with state partners to make the case for coverage of the National DPP in states where it is not currently a covered benefit, build relationships with Medicaid authorities to influence the contractual requirements of MCOs to pay for HSRN, and potentially assist state partners in enacting policies and processes which improve health equity. As they build towards sustainability UHAs can advocate for value-based payment mechanisms which recognize and rewards the UHA’s ability to support improved health outcomes for priority populations.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21</a:t>
            </a:fld>
            <a:endParaRPr lang="en-US"/>
          </a:p>
        </p:txBody>
      </p:sp>
    </p:spTree>
    <p:extLst>
      <p:ext uri="{BB962C8B-B14F-4D97-AF65-F5344CB8AC3E}">
        <p14:creationId xmlns:p14="http://schemas.microsoft.com/office/powerpoint/2010/main" val="3171570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Umbrella hub arrangements can offer a centralized format for organizing cross-sector collaboration. According to the Collective Impact Forum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https://collectiveimpactforum.org/what-is-collective-impact/</a:t>
            </a:r>
            <a:r>
              <a:rPr lang="en-US" sz="1800" dirty="0">
                <a:effectLst/>
                <a:latin typeface="Calibri" panose="020F0502020204030204" pitchFamily="34" charset="0"/>
                <a:ea typeface="Calibri" panose="020F0502020204030204" pitchFamily="34" charset="0"/>
                <a:cs typeface="Times New Roman" panose="02020603050405020304" pitchFamily="18" charset="0"/>
              </a:rPr>
              <a:t>) cross-sector collaboration is the most effective method for achieving a collective impact to make health and social change. When we refer to these cross-sector partnerships, that may include the UHA and subsidiary organizations, the State Health Departments, State Medicaid Agencies, MCOs, other payers, other community-based organizations providing resources to address other HRSN, and any other community organizations that can improve the health and address the needs of the community. </a:t>
            </a:r>
          </a:p>
          <a:p>
            <a:pPr marL="342900" marR="0" lvl="0" indent="-342900">
              <a:lnSpc>
                <a:spcPct val="107000"/>
              </a:lnSpc>
              <a:spcBef>
                <a:spcPts val="0"/>
              </a:spcBef>
              <a:spcAft>
                <a:spcPts val="80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collaborations are centered around a common goal, working together to ensure that we are taking steps to meet and measure that goal, and continual communication among organizations. </a:t>
            </a:r>
          </a:p>
          <a:p>
            <a:pPr marL="342900" marR="0" lvl="0" indent="-342900">
              <a:lnSpc>
                <a:spcPct val="107000"/>
              </a:lnSpc>
              <a:spcBef>
                <a:spcPts val="0"/>
              </a:spcBef>
              <a:spcAft>
                <a:spcPts val="800"/>
              </a:spcAft>
              <a:buFont typeface="Wingdings" panose="05000000000000000000" pitchFamily="2" charset="2"/>
              <a:buChar char=""/>
              <a:tabLst>
                <a:tab pos="228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On this slide are some examples of how UHAs are collaborating with partners to address HRSN through the National DPP. </a:t>
            </a:r>
          </a:p>
          <a:p>
            <a:pPr marL="342900" marR="0" lvl="0" indent="-342900">
              <a:lnSpc>
                <a:spcPct val="107000"/>
              </a:lnSpc>
              <a:spcBef>
                <a:spcPts val="0"/>
              </a:spcBef>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the Association of Asian Pacific Community Health Organizations (AAPCHO) partners have developed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curricula that incorporated health beliefs and cultural approaches</a:t>
            </a:r>
            <a:r>
              <a:rPr lang="en-US" sz="1800" dirty="0">
                <a:effectLst/>
                <a:latin typeface="Calibri" panose="020F0502020204030204" pitchFamily="34" charset="0"/>
                <a:ea typeface="Calibri" panose="020F0502020204030204" pitchFamily="34" charset="0"/>
                <a:cs typeface="Times New Roman" panose="02020603050405020304" pitchFamily="18" charset="0"/>
              </a:rPr>
              <a:t> which were specific to the Asian American, Native Hawaiian, and Pacific Islander communities and provide the program in languages spoken in their communities. </a:t>
            </a:r>
          </a:p>
          <a:p>
            <a:pPr marL="342900" marR="0" lvl="0" indent="-342900">
              <a:lnSpc>
                <a:spcPct val="107000"/>
              </a:lnSpc>
              <a:spcBef>
                <a:spcPts val="0"/>
              </a:spcBef>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Hawaii, the Hawaii Primary Care Association holds regular meetings with their subsidiary organizations to learn and reflect on relevant topics, including health equity and addressing the needs of their populations. </a:t>
            </a:r>
          </a:p>
          <a:p>
            <a:pPr marL="342900" marR="0" lvl="0" indent="-342900">
              <a:lnSpc>
                <a:spcPct val="107000"/>
              </a:lnSpc>
              <a:spcBef>
                <a:spcPts val="0"/>
              </a:spcBef>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Finally, the National Kidney Foundation of Michigan is providing program supports of Instant Pots with culturally relevant recipes to their participants who meet certain milestone. This helps to address food insecurity and provides resources for those who may have limited access to food preparation appliances.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22</a:t>
            </a:fld>
            <a:endParaRPr lang="en-US"/>
          </a:p>
        </p:txBody>
      </p:sp>
    </p:spTree>
    <p:extLst>
      <p:ext uri="{BB962C8B-B14F-4D97-AF65-F5344CB8AC3E}">
        <p14:creationId xmlns:p14="http://schemas.microsoft.com/office/powerpoint/2010/main" val="37319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2</a:t>
            </a:fld>
            <a:endParaRPr lang="en-US"/>
          </a:p>
        </p:txBody>
      </p:sp>
    </p:spTree>
    <p:extLst>
      <p:ext uri="{BB962C8B-B14F-4D97-AF65-F5344CB8AC3E}">
        <p14:creationId xmlns:p14="http://schemas.microsoft.com/office/powerpoint/2010/main" val="4158515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Here is an example of how we [are/anticipate] we could address HRSN in our UHA.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INSERT STATE SPECIFIC EXAMPLE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23</a:t>
            </a:fld>
            <a:endParaRPr lang="en-US"/>
          </a:p>
        </p:txBody>
      </p:sp>
    </p:spTree>
    <p:extLst>
      <p:ext uri="{BB962C8B-B14F-4D97-AF65-F5344CB8AC3E}">
        <p14:creationId xmlns:p14="http://schemas.microsoft.com/office/powerpoint/2010/main" val="1542493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26</a:t>
            </a:fld>
            <a:endParaRPr lang="en-US"/>
          </a:p>
        </p:txBody>
      </p:sp>
    </p:spTree>
    <p:extLst>
      <p:ext uri="{BB962C8B-B14F-4D97-AF65-F5344CB8AC3E}">
        <p14:creationId xmlns:p14="http://schemas.microsoft.com/office/powerpoint/2010/main" val="2690547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Before we begin our conversation today, it is important to level-set on definitions for key terms surrounding the topic of health equity. There are several acceptable definitions for these terms, but it is important we have consensus to support a more productive conversation. Finding consensus around definitions can bridge differences and promote productive dialogue around important issues.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can begin with health equity.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CDC defines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Health Equity </a:t>
            </a:r>
            <a:r>
              <a:rPr lang="en-US" sz="1800" dirty="0">
                <a:effectLst/>
                <a:latin typeface="Calibri" panose="020F0502020204030204" pitchFamily="34" charset="0"/>
                <a:ea typeface="Calibri" panose="020F0502020204030204" pitchFamily="34" charset="0"/>
                <a:cs typeface="Times New Roman" panose="02020603050405020304" pitchFamily="18" charset="0"/>
              </a:rPr>
              <a:t>as the state in which everyone has a fair and just opportunity to attain their highest level of health. As you see here in the picture to the left, that may not mean providing everyone with identical resources. Instead, health equity implies that everyone has a fair opportunity to achieve their full health potential and involves removing “avoidable, unfair, or remediable differences [in services] among groups of people”. </a:t>
            </a:r>
          </a:p>
          <a:p>
            <a:pPr marL="342900" marR="0" lvl="0" indent="-342900">
              <a:lnSpc>
                <a:spcPct val="107000"/>
              </a:lnSpc>
              <a:spcBef>
                <a:spcPts val="0"/>
              </a:spcBef>
              <a:spcAft>
                <a:spcPts val="800"/>
              </a:spcAft>
              <a:buFont typeface="Wingdings" panose="05000000000000000000" pitchFamily="2" charset="2"/>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Health Disparities </a:t>
            </a:r>
            <a:r>
              <a:rPr lang="en-US" sz="1800" dirty="0">
                <a:effectLst/>
                <a:latin typeface="Calibri" panose="020F0502020204030204" pitchFamily="34" charset="0"/>
                <a:ea typeface="Calibri" panose="020F0502020204030204" pitchFamily="34" charset="0"/>
                <a:cs typeface="Times New Roman" panose="02020603050405020304" pitchFamily="18" charset="0"/>
              </a:rPr>
              <a:t>are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 particular type of preventable health difference that is closely linked with social, economic, and/or environmental disadvantage. These affect groups of people who have systematically experienced greater obstacles to health based on their racial or ethnic group, religion, socioeconomic status, sex, etc. </a:t>
            </a:r>
          </a:p>
          <a:p>
            <a:pPr marL="342900" marR="0" lvl="0" indent="-342900">
              <a:lnSpc>
                <a:spcPct val="107000"/>
              </a:lnSpc>
              <a:spcBef>
                <a:spcPts val="0"/>
              </a:spcBef>
              <a:spcAft>
                <a:spcPts val="800"/>
              </a:spcAft>
              <a:buFont typeface="Wingdings" panose="05000000000000000000" pitchFamily="2" charset="2"/>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Social Determinants of Health, or SDOH, </a:t>
            </a:r>
            <a:r>
              <a:rPr lang="en-US" sz="1800" dirty="0">
                <a:effectLst/>
                <a:latin typeface="Calibri" panose="020F0502020204030204" pitchFamily="34" charset="0"/>
                <a:ea typeface="Calibri" panose="020F0502020204030204" pitchFamily="34" charset="0"/>
                <a:cs typeface="Times New Roman" panose="02020603050405020304" pitchFamily="18" charset="0"/>
              </a:rPr>
              <a:t>are the conditions in the environments where people are born, live, learn, work, play, worship, and age that affect quality of life outcomes and health-related risks. Disparities in these conditions are what contribute to health inequities.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everyone experiences social determinants of health, some populations and individuals may have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health-related social needs, or HRSN, </a:t>
            </a:r>
            <a:r>
              <a:rPr lang="en-US" sz="1800" dirty="0">
                <a:effectLst/>
                <a:latin typeface="Calibri" panose="020F0502020204030204" pitchFamily="34" charset="0"/>
                <a:ea typeface="Calibri" panose="020F0502020204030204" pitchFamily="34" charset="0"/>
                <a:cs typeface="Times New Roman" panose="02020603050405020304" pitchFamily="18" charset="0"/>
              </a:rPr>
              <a:t>stemming from these factors. While SDOH are broader social conditions, HRSN are more immediate individual or family needs impacted by those conditions such as housing insecurity, food insecurity, or lack of reliable transportation.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6</a:t>
            </a:fld>
            <a:endParaRPr lang="en-US"/>
          </a:p>
        </p:txBody>
      </p:sp>
    </p:spTree>
    <p:extLst>
      <p:ext uri="{BB962C8B-B14F-4D97-AF65-F5344CB8AC3E}">
        <p14:creationId xmlns:p14="http://schemas.microsoft.com/office/powerpoint/2010/main" val="1953197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Understanding SDOH and addressing HRSN is critical to reducing health disparities and promoting health equity in our community. While access to high-quality health care is important, estimates indicate that only 20% of an individual’s health is based on their access to and quality of health care; whereas a person’s social, environmental, and behavioral conditions can determine up to 80% of their overall health, some of those factors are shown here in the figure to the left.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Research shows consistent and significant disparities in diabetes outcomes across populations. Many studies have shown that diabetes impacts racial and ethnic minority and low-income adult populations disproportionately as evidenced by a higher risk of type 2 diabetes and higher rates of diabetes complications and mortality. This high risk is largely related to social determinants of health and health-related social needs. We will talk more about this on the next slide.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7</a:t>
            </a:fld>
            <a:endParaRPr lang="en-US"/>
          </a:p>
        </p:txBody>
      </p:sp>
    </p:spTree>
    <p:extLst>
      <p:ext uri="{BB962C8B-B14F-4D97-AF65-F5344CB8AC3E}">
        <p14:creationId xmlns:p14="http://schemas.microsoft.com/office/powerpoint/2010/main" val="3468934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This slide contains animations – use your mouse or spacebar to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click through each option and bring it onto the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Some populations that have a higher risk of type 2 diabetes include: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Lower income individuals and those experiencing job insecurity, unemployment, or long work hours.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data may be available here:- https://data.ers.usda.gov/reports.aspx?ID=17826 and https://www.bls.gov/web/laus/laumstrk.htm]</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Individuals facing food insecurity, with limited access to healthy foods including from grocery stores or restaurants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data may be available here: https://www.ers.usda.gov/topics/food-nutrition-assistance/food-security-in-the-u-s/key-statistics-graphics/#foodsecure (see state level prevalence of food insecurity) and SNAP https://www.fns.usda.gov/usamap];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Individuals with less than a high school education – this may also include individuals with difficulty understanding health-related concepts;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facing housing insecurity;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Individuals who are un- or under-insured or experiencing lower levels of care, which studies have shown includes those in rural areas, women, and people of color.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data may be available here: https://aspe.hhs.gov/reports/state-county-local-estimates-uninsured-population (see state level excel file)];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finally, individuals experiencing lower levels of social cohesion, meaning how much trust, shared values, and willingness to help neighbors a community has. </a:t>
            </a:r>
          </a:p>
          <a:p>
            <a:pPr marL="342900" marR="0" lvl="0" indent="-342900">
              <a:lnSpc>
                <a:spcPct val="107000"/>
              </a:lnSpc>
              <a:spcBef>
                <a:spcPts val="0"/>
              </a:spcBef>
              <a:spcAft>
                <a:spcPts val="80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[CLICK AGAIN AND PAUSE FOR DISCUSSION]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Which of these populations do we consider high priority for our area?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8</a:t>
            </a:fld>
            <a:endParaRPr lang="en-US"/>
          </a:p>
        </p:txBody>
      </p:sp>
    </p:spTree>
    <p:extLst>
      <p:ext uri="{BB962C8B-B14F-4D97-AF65-F5344CB8AC3E}">
        <p14:creationId xmlns:p14="http://schemas.microsoft.com/office/powerpoint/2010/main" val="30339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Using CDC’s US Diabetes Surveillance System, we can see the areas in our state/county that are experiencing high levels of HRSN and diabetes. Here we see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INSERT AREA SPECIFIC INFORMATION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Because we know these factors influence health in our community, we want to pursue safe, cost-effective, evidence-based strategies for preventing diabetes and addressing HRSN.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Does anyone have any initial thoughts on how we can use this information to inform our next steps or potential partnerships?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[PAUSE FOR DISCUSSION]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3AE2A3B-3CC1-FA46-915F-4794E036C676}" type="slidenum">
              <a:rPr lang="en-US" smtClean="0"/>
              <a:t>9</a:t>
            </a:fld>
            <a:endParaRPr lang="en-US"/>
          </a:p>
        </p:txBody>
      </p:sp>
    </p:spTree>
    <p:extLst>
      <p:ext uri="{BB962C8B-B14F-4D97-AF65-F5344CB8AC3E}">
        <p14:creationId xmlns:p14="http://schemas.microsoft.com/office/powerpoint/2010/main" val="722654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One area we can begin by addressing is identifying individuals with prediabetes. Currently, about 35 percent of the national adult population has prediabetes, with many not knowing they have it, and in our area, that number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INSERT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By identifying individuals with prediabetes, particularly those with HRSN, we can begin to lower the prevalence and improve the health of population by preventing type 2 diabetes. One evidence-based methods we have for doing that is the National Diabetes Prevention Program lifestyle change program or National DPP. Improving coverage and access to the National Diabetes Prevention Program prevents type 2 diabetes.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10</a:t>
            </a:fld>
            <a:endParaRPr lang="en-US"/>
          </a:p>
        </p:txBody>
      </p:sp>
    </p:spTree>
    <p:extLst>
      <p:ext uri="{BB962C8B-B14F-4D97-AF65-F5344CB8AC3E}">
        <p14:creationId xmlns:p14="http://schemas.microsoft.com/office/powerpoint/2010/main" val="347328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National DPP lifestyle change program, is a year-long healthy eating and healthy lifestyle program that can be delivered in person, online, or through a combination approach. There are 16 weekly sessions in the first 6 months, followed by 6 monthly in the second half. The program is taught by trained Lifestyle Coaches with a curriculum that has been developed by the CDC. There are currently 1000s of organizations across the nation offering this program, which has been shown to reduce the risk of developing type 2 diabetes by 58 percent, and even higher for individuals over 60.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11</a:t>
            </a:fld>
            <a:endParaRPr lang="en-US"/>
          </a:p>
        </p:txBody>
      </p:sp>
    </p:spTree>
    <p:extLst>
      <p:ext uri="{BB962C8B-B14F-4D97-AF65-F5344CB8AC3E}">
        <p14:creationId xmlns:p14="http://schemas.microsoft.com/office/powerpoint/2010/main" val="2105613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the National DPP is a year-long program, it provides multiple touchpoints to connect with participants, which can help in identifying and addressing HRSN. This may include providing : increased capacity to reach populations of focus and provide linkages and referrals to other programs to improve health equity, as well as a forum to discuss the health care system, obtain social support, build individual dignity and autonomy, and improve decision making skills. The National DPP has also been shown to improve other health conditions such as heart disease and sleep apnea. All of this information and more about the evidence behind the National DPP is available on the National DPP Coverage Toolkit, a website created by NACDD to help educate partners on the National DPP.  The link is provided at the bottom of this slide.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TRANSITION TO NEXT SLIDE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3AE2A3B-3CC1-FA46-915F-4794E036C676}" type="slidenum">
              <a:rPr lang="en-US" smtClean="0"/>
              <a:t>12</a:t>
            </a:fld>
            <a:endParaRPr lang="en-US"/>
          </a:p>
        </p:txBody>
      </p:sp>
    </p:spTree>
    <p:extLst>
      <p:ext uri="{BB962C8B-B14F-4D97-AF65-F5344CB8AC3E}">
        <p14:creationId xmlns:p14="http://schemas.microsoft.com/office/powerpoint/2010/main" val="3772292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Contained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AC9774-60D4-FF49-87DF-D8B4AE5F7C72}"/>
              </a:ext>
            </a:extLst>
          </p:cNvPr>
          <p:cNvSpPr/>
          <p:nvPr userDrawn="1"/>
        </p:nvSpPr>
        <p:spPr>
          <a:xfrm>
            <a:off x="0" y="0"/>
            <a:ext cx="91440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675AD63-B275-4E40-AD7B-FE13C93CBB6A}"/>
              </a:ext>
            </a:extLst>
          </p:cNvPr>
          <p:cNvSpPr/>
          <p:nvPr userDrawn="1"/>
        </p:nvSpPr>
        <p:spPr>
          <a:xfrm>
            <a:off x="6311965" y="4121634"/>
            <a:ext cx="2692731" cy="8786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15A622C-B866-2946-A1C3-FF3BEA93935F}"/>
              </a:ext>
            </a:extLst>
          </p:cNvPr>
          <p:cNvPicPr>
            <a:picLocks noChangeAspect="1"/>
          </p:cNvPicPr>
          <p:nvPr userDrawn="1"/>
        </p:nvPicPr>
        <p:blipFill>
          <a:blip r:embed="rId2"/>
          <a:srcRect/>
          <a:stretch/>
        </p:blipFill>
        <p:spPr>
          <a:xfrm>
            <a:off x="6536531" y="4327237"/>
            <a:ext cx="2243599" cy="448719"/>
          </a:xfrm>
          <a:prstGeom prst="rect">
            <a:avLst/>
          </a:prstGeom>
        </p:spPr>
      </p:pic>
      <p:sp>
        <p:nvSpPr>
          <p:cNvPr id="13" name="Rectangle 12">
            <a:extLst>
              <a:ext uri="{FF2B5EF4-FFF2-40B4-BE49-F238E27FC236}">
                <a16:creationId xmlns:a16="http://schemas.microsoft.com/office/drawing/2014/main" id="{0A465987-0F5B-8A4F-9BCB-189FF4C9B8D1}"/>
              </a:ext>
            </a:extLst>
          </p:cNvPr>
          <p:cNvSpPr/>
          <p:nvPr userDrawn="1"/>
        </p:nvSpPr>
        <p:spPr>
          <a:xfrm>
            <a:off x="150019" y="4121634"/>
            <a:ext cx="6161946" cy="87868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8D40804-4499-E14D-BCC8-7F7BFCF3E501}"/>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71463" y="4200525"/>
            <a:ext cx="6040501" cy="721519"/>
          </a:xfrm>
        </p:spPr>
        <p:txBody>
          <a:bodyPr anchor="ctr"/>
          <a:lstStyle>
            <a:lvl1pPr algn="l">
              <a:defRPr sz="3600">
                <a:solidFill>
                  <a:schemeClr val="bg1"/>
                </a:solidFill>
                <a:latin typeface="Helvetica" pitchFamily="2" charset="0"/>
              </a:defRPr>
            </a:lvl1pPr>
          </a:lstStyle>
          <a:p>
            <a:r>
              <a:rPr lang="en-US" dirty="0"/>
              <a:t>Click to edit Master title style</a:t>
            </a:r>
          </a:p>
        </p:txBody>
      </p:sp>
      <p:sp>
        <p:nvSpPr>
          <p:cNvPr id="16" name="Picture Placeholder 15">
            <a:extLst>
              <a:ext uri="{FF2B5EF4-FFF2-40B4-BE49-F238E27FC236}">
                <a16:creationId xmlns:a16="http://schemas.microsoft.com/office/drawing/2014/main" id="{59E7133D-39B8-1A4B-98CC-F9FF88253B09}"/>
              </a:ext>
            </a:extLst>
          </p:cNvPr>
          <p:cNvSpPr>
            <a:spLocks noGrp="1" noChangeAspect="1"/>
          </p:cNvSpPr>
          <p:nvPr>
            <p:ph type="pic" sz="quarter" idx="10"/>
          </p:nvPr>
        </p:nvSpPr>
        <p:spPr>
          <a:xfrm>
            <a:off x="163727" y="164305"/>
            <a:ext cx="8826287" cy="3949701"/>
          </a:xfrm>
          <a:custGeom>
            <a:avLst/>
            <a:gdLst>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0 w 8853487"/>
              <a:gd name="connsiteY6" fmla="*/ 3315216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03480 w 8853487"/>
              <a:gd name="connsiteY2" fmla="*/ 1134546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4797"/>
              <a:gd name="connsiteY0" fmla="*/ 0 h 3978275"/>
              <a:gd name="connsiteX1" fmla="*/ 8854797 w 8854797"/>
              <a:gd name="connsiteY1" fmla="*/ 7143 h 3978275"/>
              <a:gd name="connsiteX2" fmla="*/ 8803480 w 8854797"/>
              <a:gd name="connsiteY2" fmla="*/ 1134546 h 3978275"/>
              <a:gd name="connsiteX3" fmla="*/ 8853487 w 8854797"/>
              <a:gd name="connsiteY3" fmla="*/ 3978275 h 3978275"/>
              <a:gd name="connsiteX4" fmla="*/ 6167437 w 8854797"/>
              <a:gd name="connsiteY4" fmla="*/ 3971131 h 3978275"/>
              <a:gd name="connsiteX5" fmla="*/ 6163746 w 8854797"/>
              <a:gd name="connsiteY5" fmla="*/ 3578225 h 3978275"/>
              <a:gd name="connsiteX6" fmla="*/ 28575 w 8854797"/>
              <a:gd name="connsiteY6" fmla="*/ 3579535 h 3978275"/>
              <a:gd name="connsiteX7" fmla="*/ 0 w 8854797"/>
              <a:gd name="connsiteY7" fmla="*/ 0 h 3978275"/>
              <a:gd name="connsiteX0" fmla="*/ 0 w 8860630"/>
              <a:gd name="connsiteY0" fmla="*/ 0 h 3978275"/>
              <a:gd name="connsiteX1" fmla="*/ 8854797 w 8860630"/>
              <a:gd name="connsiteY1" fmla="*/ 7143 h 3978275"/>
              <a:gd name="connsiteX2" fmla="*/ 8860630 w 8860630"/>
              <a:gd name="connsiteY2" fmla="*/ 1141689 h 3978275"/>
              <a:gd name="connsiteX3" fmla="*/ 8853487 w 8860630"/>
              <a:gd name="connsiteY3" fmla="*/ 3978275 h 3978275"/>
              <a:gd name="connsiteX4" fmla="*/ 6167437 w 8860630"/>
              <a:gd name="connsiteY4" fmla="*/ 3971131 h 3978275"/>
              <a:gd name="connsiteX5" fmla="*/ 6163746 w 8860630"/>
              <a:gd name="connsiteY5" fmla="*/ 3578225 h 3978275"/>
              <a:gd name="connsiteX6" fmla="*/ 28575 w 8860630"/>
              <a:gd name="connsiteY6" fmla="*/ 3579535 h 3978275"/>
              <a:gd name="connsiteX7" fmla="*/ 0 w 8860630"/>
              <a:gd name="connsiteY7" fmla="*/ 0 h 3978275"/>
              <a:gd name="connsiteX0" fmla="*/ 0 w 8860630"/>
              <a:gd name="connsiteY0" fmla="*/ 0 h 3971131"/>
              <a:gd name="connsiteX1" fmla="*/ 8854797 w 8860630"/>
              <a:gd name="connsiteY1" fmla="*/ 7143 h 3971131"/>
              <a:gd name="connsiteX2" fmla="*/ 8860630 w 8860630"/>
              <a:gd name="connsiteY2" fmla="*/ 1141689 h 3971131"/>
              <a:gd name="connsiteX3" fmla="*/ 8453437 w 8860630"/>
              <a:gd name="connsiteY3" fmla="*/ 3763962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854797 w 8860630"/>
              <a:gd name="connsiteY1" fmla="*/ 7143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261866 w 8860630"/>
              <a:gd name="connsiteY1" fmla="*/ 242887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24912"/>
              <a:gd name="connsiteY0" fmla="*/ 0 h 3971131"/>
              <a:gd name="connsiteX1" fmla="*/ 8261866 w 8824912"/>
              <a:gd name="connsiteY1" fmla="*/ 242887 h 3971131"/>
              <a:gd name="connsiteX2" fmla="*/ 8510587 w 8824912"/>
              <a:gd name="connsiteY2" fmla="*/ 1070252 h 3971131"/>
              <a:gd name="connsiteX3" fmla="*/ 8824912 w 8824912"/>
              <a:gd name="connsiteY3" fmla="*/ 3971131 h 3971131"/>
              <a:gd name="connsiteX4" fmla="*/ 6167437 w 8824912"/>
              <a:gd name="connsiteY4" fmla="*/ 3971131 h 3971131"/>
              <a:gd name="connsiteX5" fmla="*/ 6163746 w 8824912"/>
              <a:gd name="connsiteY5" fmla="*/ 3578225 h 3971131"/>
              <a:gd name="connsiteX6" fmla="*/ 28575 w 8824912"/>
              <a:gd name="connsiteY6" fmla="*/ 3579535 h 3971131"/>
              <a:gd name="connsiteX7" fmla="*/ 0 w 8824912"/>
              <a:gd name="connsiteY7" fmla="*/ 0 h 3971131"/>
              <a:gd name="connsiteX0" fmla="*/ 0 w 8833374"/>
              <a:gd name="connsiteY0" fmla="*/ 0 h 3971131"/>
              <a:gd name="connsiteX1" fmla="*/ 8833366 w 8833374"/>
              <a:gd name="connsiteY1" fmla="*/ 21430 h 3971131"/>
              <a:gd name="connsiteX2" fmla="*/ 8510587 w 8833374"/>
              <a:gd name="connsiteY2" fmla="*/ 1070252 h 3971131"/>
              <a:gd name="connsiteX3" fmla="*/ 8824912 w 8833374"/>
              <a:gd name="connsiteY3" fmla="*/ 3971131 h 3971131"/>
              <a:gd name="connsiteX4" fmla="*/ 6167437 w 8833374"/>
              <a:gd name="connsiteY4" fmla="*/ 3971131 h 3971131"/>
              <a:gd name="connsiteX5" fmla="*/ 6163746 w 8833374"/>
              <a:gd name="connsiteY5" fmla="*/ 3578225 h 3971131"/>
              <a:gd name="connsiteX6" fmla="*/ 28575 w 8833374"/>
              <a:gd name="connsiteY6" fmla="*/ 3579535 h 3971131"/>
              <a:gd name="connsiteX7" fmla="*/ 0 w 8833374"/>
              <a:gd name="connsiteY7" fmla="*/ 0 h 3971131"/>
              <a:gd name="connsiteX0" fmla="*/ 0 w 8846343"/>
              <a:gd name="connsiteY0" fmla="*/ 0 h 3971131"/>
              <a:gd name="connsiteX1" fmla="*/ 8833366 w 8846343"/>
              <a:gd name="connsiteY1" fmla="*/ 21430 h 3971131"/>
              <a:gd name="connsiteX2" fmla="*/ 8846343 w 8846343"/>
              <a:gd name="connsiteY2" fmla="*/ 1034533 h 3971131"/>
              <a:gd name="connsiteX3" fmla="*/ 8824912 w 8846343"/>
              <a:gd name="connsiteY3" fmla="*/ 3971131 h 3971131"/>
              <a:gd name="connsiteX4" fmla="*/ 6167437 w 8846343"/>
              <a:gd name="connsiteY4" fmla="*/ 3971131 h 3971131"/>
              <a:gd name="connsiteX5" fmla="*/ 6163746 w 8846343"/>
              <a:gd name="connsiteY5" fmla="*/ 3578225 h 3971131"/>
              <a:gd name="connsiteX6" fmla="*/ 28575 w 8846343"/>
              <a:gd name="connsiteY6" fmla="*/ 3579535 h 3971131"/>
              <a:gd name="connsiteX7" fmla="*/ 0 w 8846343"/>
              <a:gd name="connsiteY7" fmla="*/ 0 h 3971131"/>
              <a:gd name="connsiteX0" fmla="*/ 0 w 8833446"/>
              <a:gd name="connsiteY0" fmla="*/ 0 h 3971131"/>
              <a:gd name="connsiteX1" fmla="*/ 8833366 w 8833446"/>
              <a:gd name="connsiteY1" fmla="*/ 21430 h 3971131"/>
              <a:gd name="connsiteX2" fmla="*/ 8803481 w 8833446"/>
              <a:gd name="connsiteY2" fmla="*/ 1041677 h 3971131"/>
              <a:gd name="connsiteX3" fmla="*/ 8824912 w 8833446"/>
              <a:gd name="connsiteY3" fmla="*/ 3971131 h 3971131"/>
              <a:gd name="connsiteX4" fmla="*/ 6167437 w 8833446"/>
              <a:gd name="connsiteY4" fmla="*/ 3971131 h 3971131"/>
              <a:gd name="connsiteX5" fmla="*/ 6163746 w 8833446"/>
              <a:gd name="connsiteY5" fmla="*/ 3578225 h 3971131"/>
              <a:gd name="connsiteX6" fmla="*/ 28575 w 8833446"/>
              <a:gd name="connsiteY6" fmla="*/ 3579535 h 3971131"/>
              <a:gd name="connsiteX7" fmla="*/ 0 w 8833446"/>
              <a:gd name="connsiteY7" fmla="*/ 0 h 3971131"/>
              <a:gd name="connsiteX0" fmla="*/ 0 w 8839200"/>
              <a:gd name="connsiteY0" fmla="*/ 0 h 3971131"/>
              <a:gd name="connsiteX1" fmla="*/ 8833366 w 8839200"/>
              <a:gd name="connsiteY1" fmla="*/ 21430 h 3971131"/>
              <a:gd name="connsiteX2" fmla="*/ 8839200 w 8839200"/>
              <a:gd name="connsiteY2" fmla="*/ 1034533 h 3971131"/>
              <a:gd name="connsiteX3" fmla="*/ 8824912 w 8839200"/>
              <a:gd name="connsiteY3" fmla="*/ 3971131 h 3971131"/>
              <a:gd name="connsiteX4" fmla="*/ 6167437 w 8839200"/>
              <a:gd name="connsiteY4" fmla="*/ 3971131 h 3971131"/>
              <a:gd name="connsiteX5" fmla="*/ 6163746 w 8839200"/>
              <a:gd name="connsiteY5" fmla="*/ 3578225 h 3971131"/>
              <a:gd name="connsiteX6" fmla="*/ 28575 w 8839200"/>
              <a:gd name="connsiteY6" fmla="*/ 3579535 h 3971131"/>
              <a:gd name="connsiteX7" fmla="*/ 0 w 8839200"/>
              <a:gd name="connsiteY7" fmla="*/ 0 h 3971131"/>
              <a:gd name="connsiteX0" fmla="*/ 171450 w 8810625"/>
              <a:gd name="connsiteY0" fmla="*/ 242889 h 3949701"/>
              <a:gd name="connsiteX1" fmla="*/ 8804791 w 8810625"/>
              <a:gd name="connsiteY1" fmla="*/ 0 h 3949701"/>
              <a:gd name="connsiteX2" fmla="*/ 8810625 w 8810625"/>
              <a:gd name="connsiteY2" fmla="*/ 1013103 h 3949701"/>
              <a:gd name="connsiteX3" fmla="*/ 8796337 w 8810625"/>
              <a:gd name="connsiteY3" fmla="*/ 3949701 h 3949701"/>
              <a:gd name="connsiteX4" fmla="*/ 6138862 w 8810625"/>
              <a:gd name="connsiteY4" fmla="*/ 3949701 h 3949701"/>
              <a:gd name="connsiteX5" fmla="*/ 6135171 w 8810625"/>
              <a:gd name="connsiteY5" fmla="*/ 3556795 h 3949701"/>
              <a:gd name="connsiteX6" fmla="*/ 0 w 8810625"/>
              <a:gd name="connsiteY6" fmla="*/ 3558105 h 3949701"/>
              <a:gd name="connsiteX7" fmla="*/ 171450 w 8810625"/>
              <a:gd name="connsiteY7" fmla="*/ 242889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307182 w 8824913"/>
              <a:gd name="connsiteY6" fmla="*/ 3308074 h 3949701"/>
              <a:gd name="connsiteX7" fmla="*/ 0 w 8824913"/>
              <a:gd name="connsiteY7" fmla="*/ 2 h 3949701"/>
              <a:gd name="connsiteX0" fmla="*/ 1374 w 8826287"/>
              <a:gd name="connsiteY0" fmla="*/ 2 h 3949701"/>
              <a:gd name="connsiteX1" fmla="*/ 8820453 w 8826287"/>
              <a:gd name="connsiteY1" fmla="*/ 0 h 3949701"/>
              <a:gd name="connsiteX2" fmla="*/ 8826287 w 8826287"/>
              <a:gd name="connsiteY2" fmla="*/ 1013103 h 3949701"/>
              <a:gd name="connsiteX3" fmla="*/ 8811999 w 8826287"/>
              <a:gd name="connsiteY3" fmla="*/ 3949701 h 3949701"/>
              <a:gd name="connsiteX4" fmla="*/ 6154524 w 8826287"/>
              <a:gd name="connsiteY4" fmla="*/ 3949701 h 3949701"/>
              <a:gd name="connsiteX5" fmla="*/ 6150833 w 8826287"/>
              <a:gd name="connsiteY5" fmla="*/ 3556795 h 3949701"/>
              <a:gd name="connsiteX6" fmla="*/ 1375 w 8826287"/>
              <a:gd name="connsiteY6" fmla="*/ 3558106 h 3949701"/>
              <a:gd name="connsiteX7" fmla="*/ 1374 w 8826287"/>
              <a:gd name="connsiteY7" fmla="*/ 2 h 394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26287" h="3949701">
                <a:moveTo>
                  <a:pt x="1374" y="2"/>
                </a:moveTo>
                <a:lnTo>
                  <a:pt x="8820453" y="0"/>
                </a:lnTo>
                <a:cubicBezTo>
                  <a:pt x="8822397" y="378182"/>
                  <a:pt x="8824343" y="634921"/>
                  <a:pt x="8826287" y="1013103"/>
                </a:cubicBezTo>
                <a:cubicBezTo>
                  <a:pt x="8821524" y="1991969"/>
                  <a:pt x="8816762" y="2970835"/>
                  <a:pt x="8811999" y="3949701"/>
                </a:cubicBezTo>
                <a:lnTo>
                  <a:pt x="6154524" y="3949701"/>
                </a:lnTo>
                <a:cubicBezTo>
                  <a:pt x="6153294" y="3818732"/>
                  <a:pt x="6152063" y="3687764"/>
                  <a:pt x="6150833" y="3556795"/>
                </a:cubicBezTo>
                <a:lnTo>
                  <a:pt x="1375" y="3558106"/>
                </a:lnTo>
                <a:cubicBezTo>
                  <a:pt x="-3388" y="2372072"/>
                  <a:pt x="6137" y="1228898"/>
                  <a:pt x="1374" y="2"/>
                </a:cubicBezTo>
                <a:close/>
              </a:path>
            </a:pathLst>
          </a:custGeom>
        </p:spPr>
        <p:txBody>
          <a:bodyPr/>
          <a:lstStyle/>
          <a:p>
            <a:endParaRPr lang="en-US" dirty="0"/>
          </a:p>
        </p:txBody>
      </p:sp>
      <p:cxnSp>
        <p:nvCxnSpPr>
          <p:cNvPr id="17" name="Straight Connector 16">
            <a:extLst>
              <a:ext uri="{FF2B5EF4-FFF2-40B4-BE49-F238E27FC236}">
                <a16:creationId xmlns:a16="http://schemas.microsoft.com/office/drawing/2014/main" id="{082618B5-5B9B-C34E-90E8-A620F6C95855}"/>
              </a:ext>
            </a:extLst>
          </p:cNvPr>
          <p:cNvCxnSpPr>
            <a:cxnSpLocks/>
          </p:cNvCxnSpPr>
          <p:nvPr userDrawn="1"/>
        </p:nvCxnSpPr>
        <p:spPr>
          <a:xfrm flipV="1">
            <a:off x="492917" y="143185"/>
            <a:ext cx="0" cy="3571257"/>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sp>
        <p:nvSpPr>
          <p:cNvPr id="14" name="Rectangle 13">
            <a:extLst>
              <a:ext uri="{FF2B5EF4-FFF2-40B4-BE49-F238E27FC236}">
                <a16:creationId xmlns:a16="http://schemas.microsoft.com/office/drawing/2014/main" id="{BEBA785E-138A-924D-BD93-25DE7D7DBDD6}"/>
              </a:ext>
            </a:extLst>
          </p:cNvPr>
          <p:cNvSpPr/>
          <p:nvPr userDrawn="1"/>
        </p:nvSpPr>
        <p:spPr>
          <a:xfrm>
            <a:off x="150019" y="3714441"/>
            <a:ext cx="6161946" cy="407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71463" y="3764756"/>
            <a:ext cx="5901199" cy="292585"/>
          </a:xfrm>
        </p:spPr>
        <p:txBody>
          <a:bodyPr anchor="ctr">
            <a:normAutofit/>
          </a:bodyPr>
          <a:lstStyle>
            <a:lvl1pPr marL="0" indent="0" algn="l">
              <a:buNone/>
              <a:defRPr sz="18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196082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Left Chart">
    <p:spTree>
      <p:nvGrpSpPr>
        <p:cNvPr id="1" name=""/>
        <p:cNvGrpSpPr/>
        <p:nvPr/>
      </p:nvGrpSpPr>
      <p:grpSpPr>
        <a:xfrm>
          <a:off x="0" y="0"/>
          <a:ext cx="0" cy="0"/>
          <a:chOff x="0" y="0"/>
          <a:chExt cx="0" cy="0"/>
        </a:xfrm>
      </p:grpSpPr>
      <p:sp>
        <p:nvSpPr>
          <p:cNvPr id="2" name="Title 1"/>
          <p:cNvSpPr>
            <a:spLocks noGrp="1"/>
          </p:cNvSpPr>
          <p:nvPr>
            <p:ph type="title"/>
          </p:nvPr>
        </p:nvSpPr>
        <p:spPr>
          <a:xfrm>
            <a:off x="4614864" y="1148757"/>
            <a:ext cx="3916325" cy="962267"/>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614864" y="2111027"/>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492917"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tx1"/>
                </a:solidFill>
              </a:rPr>
              <a:t>‹#›</a:t>
            </a:fld>
            <a:endParaRPr lang="en-US" dirty="0">
              <a:solidFill>
                <a:schemeClr val="tx1"/>
              </a:solidFill>
            </a:endParaRPr>
          </a:p>
        </p:txBody>
      </p:sp>
      <p:sp>
        <p:nvSpPr>
          <p:cNvPr id="8" name="Rectangle 7">
            <a:extLst>
              <a:ext uri="{FF2B5EF4-FFF2-40B4-BE49-F238E27FC236}">
                <a16:creationId xmlns:a16="http://schemas.microsoft.com/office/drawing/2014/main" id="{0C145852-A782-B947-A6D2-8182EFE414D9}"/>
              </a:ext>
            </a:extLst>
          </p:cNvPr>
          <p:cNvSpPr/>
          <p:nvPr userDrawn="1"/>
        </p:nvSpPr>
        <p:spPr>
          <a:xfrm>
            <a:off x="0"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1375" y="149874"/>
            <a:ext cx="334450" cy="334450"/>
          </a:xfrm>
          <a:prstGeom prst="rect">
            <a:avLst/>
          </a:prstGeom>
        </p:spPr>
      </p:pic>
      <p:sp>
        <p:nvSpPr>
          <p:cNvPr id="5" name="Chart Placeholder 4">
            <a:extLst>
              <a:ext uri="{FF2B5EF4-FFF2-40B4-BE49-F238E27FC236}">
                <a16:creationId xmlns:a16="http://schemas.microsoft.com/office/drawing/2014/main" id="{8452665F-F422-AD4A-970B-8603DAB4FDC6}"/>
              </a:ext>
            </a:extLst>
          </p:cNvPr>
          <p:cNvSpPr>
            <a:spLocks noGrp="1"/>
          </p:cNvSpPr>
          <p:nvPr>
            <p:ph type="chart" sz="quarter" idx="10"/>
          </p:nvPr>
        </p:nvSpPr>
        <p:spPr>
          <a:xfrm>
            <a:off x="865189" y="792241"/>
            <a:ext cx="3536950" cy="3667047"/>
          </a:xfrm>
        </p:spPr>
        <p:txBody>
          <a:bodyPr/>
          <a:lstStyle/>
          <a:p>
            <a:endParaRPr lang="en-US"/>
          </a:p>
        </p:txBody>
      </p:sp>
    </p:spTree>
    <p:extLst>
      <p:ext uri="{BB962C8B-B14F-4D97-AF65-F5344CB8AC3E}">
        <p14:creationId xmlns:p14="http://schemas.microsoft.com/office/powerpoint/2010/main" val="405369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Right Char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
        <p:nvSpPr>
          <p:cNvPr id="9" name="Title 1">
            <a:extLst>
              <a:ext uri="{FF2B5EF4-FFF2-40B4-BE49-F238E27FC236}">
                <a16:creationId xmlns:a16="http://schemas.microsoft.com/office/drawing/2014/main" id="{99AE8368-B19E-0045-811F-25FB0946D785}"/>
              </a:ext>
            </a:extLst>
          </p:cNvPr>
          <p:cNvSpPr>
            <a:spLocks noGrp="1"/>
          </p:cNvSpPr>
          <p:nvPr>
            <p:ph type="title"/>
          </p:nvPr>
        </p:nvSpPr>
        <p:spPr>
          <a:xfrm>
            <a:off x="655675" y="1148757"/>
            <a:ext cx="3916325" cy="962267"/>
          </a:xfrm>
        </p:spPr>
        <p:txBody>
          <a:bodyPr>
            <a:normAutofit/>
          </a:bodyPr>
          <a:lstStyle>
            <a:lvl1pPr>
              <a:defRPr sz="3600"/>
            </a:lvl1pPr>
          </a:lstStyle>
          <a:p>
            <a:r>
              <a:rPr lang="en-US" dirty="0"/>
              <a:t>Click to edit Master title style</a:t>
            </a:r>
          </a:p>
        </p:txBody>
      </p:sp>
      <p:sp>
        <p:nvSpPr>
          <p:cNvPr id="11" name="Content Placeholder 2">
            <a:extLst>
              <a:ext uri="{FF2B5EF4-FFF2-40B4-BE49-F238E27FC236}">
                <a16:creationId xmlns:a16="http://schemas.microsoft.com/office/drawing/2014/main" id="{4D08F04B-9EC9-494F-AA52-74A3B72E1BFE}"/>
              </a:ext>
            </a:extLst>
          </p:cNvPr>
          <p:cNvSpPr>
            <a:spLocks noGrp="1"/>
          </p:cNvSpPr>
          <p:nvPr>
            <p:ph idx="1"/>
          </p:nvPr>
        </p:nvSpPr>
        <p:spPr>
          <a:xfrm>
            <a:off x="655675" y="2111027"/>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hart Placeholder 4">
            <a:extLst>
              <a:ext uri="{FF2B5EF4-FFF2-40B4-BE49-F238E27FC236}">
                <a16:creationId xmlns:a16="http://schemas.microsoft.com/office/drawing/2014/main" id="{E82A3F5C-8E20-BE44-A568-6E7E9507E9A6}"/>
              </a:ext>
            </a:extLst>
          </p:cNvPr>
          <p:cNvSpPr>
            <a:spLocks noGrp="1"/>
          </p:cNvSpPr>
          <p:nvPr>
            <p:ph type="chart" sz="quarter" idx="10"/>
          </p:nvPr>
        </p:nvSpPr>
        <p:spPr>
          <a:xfrm>
            <a:off x="4792676" y="792241"/>
            <a:ext cx="3536950" cy="3667047"/>
          </a:xfrm>
        </p:spPr>
        <p:txBody>
          <a:bodyPr/>
          <a:lstStyle/>
          <a:p>
            <a:endParaRPr lang="en-US"/>
          </a:p>
        </p:txBody>
      </p:sp>
    </p:spTree>
    <p:extLst>
      <p:ext uri="{BB962C8B-B14F-4D97-AF65-F5344CB8AC3E}">
        <p14:creationId xmlns:p14="http://schemas.microsoft.com/office/powerpoint/2010/main" val="3384784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Right Char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9" name="Title 1">
            <a:extLst>
              <a:ext uri="{FF2B5EF4-FFF2-40B4-BE49-F238E27FC236}">
                <a16:creationId xmlns:a16="http://schemas.microsoft.com/office/drawing/2014/main" id="{2B0A6587-202E-634D-8804-BFE94843D287}"/>
              </a:ext>
            </a:extLst>
          </p:cNvPr>
          <p:cNvSpPr>
            <a:spLocks noGrp="1"/>
          </p:cNvSpPr>
          <p:nvPr>
            <p:ph type="title"/>
          </p:nvPr>
        </p:nvSpPr>
        <p:spPr>
          <a:xfrm>
            <a:off x="655675" y="899646"/>
            <a:ext cx="3916325" cy="962267"/>
          </a:xfrm>
        </p:spPr>
        <p:txBody>
          <a:bodyPr>
            <a:normAutofit/>
          </a:bodyPr>
          <a:lstStyle>
            <a:lvl1pPr>
              <a:defRPr sz="3600"/>
            </a:lvl1pPr>
          </a:lstStyle>
          <a:p>
            <a:r>
              <a:rPr lang="en-US" dirty="0"/>
              <a:t>Click to edit Master title style</a:t>
            </a:r>
          </a:p>
        </p:txBody>
      </p:sp>
      <p:sp>
        <p:nvSpPr>
          <p:cNvPr id="11" name="Content Placeholder 2">
            <a:extLst>
              <a:ext uri="{FF2B5EF4-FFF2-40B4-BE49-F238E27FC236}">
                <a16:creationId xmlns:a16="http://schemas.microsoft.com/office/drawing/2014/main" id="{B7A4EFFB-6853-874F-ACF8-00D3318CCF60}"/>
              </a:ext>
            </a:extLst>
          </p:cNvPr>
          <p:cNvSpPr>
            <a:spLocks noGrp="1"/>
          </p:cNvSpPr>
          <p:nvPr>
            <p:ph idx="1"/>
          </p:nvPr>
        </p:nvSpPr>
        <p:spPr>
          <a:xfrm>
            <a:off x="655675" y="1861916"/>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hart Placeholder 4">
            <a:extLst>
              <a:ext uri="{FF2B5EF4-FFF2-40B4-BE49-F238E27FC236}">
                <a16:creationId xmlns:a16="http://schemas.microsoft.com/office/drawing/2014/main" id="{B4B686A6-314D-7348-944B-C01FFA7F70A5}"/>
              </a:ext>
            </a:extLst>
          </p:cNvPr>
          <p:cNvSpPr>
            <a:spLocks noGrp="1"/>
          </p:cNvSpPr>
          <p:nvPr>
            <p:ph type="chart" sz="quarter" idx="10"/>
          </p:nvPr>
        </p:nvSpPr>
        <p:spPr>
          <a:xfrm>
            <a:off x="4792676" y="493828"/>
            <a:ext cx="3536950" cy="3667047"/>
          </a:xfrm>
        </p:spPr>
        <p:txBody>
          <a:bodyPr/>
          <a:lstStyle/>
          <a:p>
            <a:endParaRPr lang="en-US"/>
          </a:p>
        </p:txBody>
      </p:sp>
    </p:spTree>
    <p:extLst>
      <p:ext uri="{BB962C8B-B14F-4D97-AF65-F5344CB8AC3E}">
        <p14:creationId xmlns:p14="http://schemas.microsoft.com/office/powerpoint/2010/main" val="1853558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Left Char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7013F94F-969E-E04E-B21B-A7872A80482D}"/>
              </a:ext>
            </a:extLst>
          </p:cNvPr>
          <p:cNvSpPr>
            <a:spLocks noGrp="1"/>
          </p:cNvSpPr>
          <p:nvPr>
            <p:ph type="title"/>
          </p:nvPr>
        </p:nvSpPr>
        <p:spPr>
          <a:xfrm>
            <a:off x="4614864" y="927300"/>
            <a:ext cx="3916325" cy="962267"/>
          </a:xfrm>
        </p:spPr>
        <p:txBody>
          <a:bodyPr>
            <a:normAutofit/>
          </a:bodyPr>
          <a:lstStyle>
            <a:lvl1pPr>
              <a:defRPr sz="3600"/>
            </a:lvl1pPr>
          </a:lstStyle>
          <a:p>
            <a:r>
              <a:rPr lang="en-US" dirty="0"/>
              <a:t>Click to edit Master title style</a:t>
            </a:r>
          </a:p>
        </p:txBody>
      </p:sp>
      <p:sp>
        <p:nvSpPr>
          <p:cNvPr id="13" name="Content Placeholder 2">
            <a:extLst>
              <a:ext uri="{FF2B5EF4-FFF2-40B4-BE49-F238E27FC236}">
                <a16:creationId xmlns:a16="http://schemas.microsoft.com/office/drawing/2014/main" id="{C0F48DA7-92C1-D142-99B5-B9C43621970C}"/>
              </a:ext>
            </a:extLst>
          </p:cNvPr>
          <p:cNvSpPr>
            <a:spLocks noGrp="1"/>
          </p:cNvSpPr>
          <p:nvPr>
            <p:ph idx="1"/>
          </p:nvPr>
        </p:nvSpPr>
        <p:spPr>
          <a:xfrm>
            <a:off x="4614864" y="1889570"/>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hart Placeholder 4">
            <a:extLst>
              <a:ext uri="{FF2B5EF4-FFF2-40B4-BE49-F238E27FC236}">
                <a16:creationId xmlns:a16="http://schemas.microsoft.com/office/drawing/2014/main" id="{5B1DAA15-47B1-0A47-BC43-16432E782F6B}"/>
              </a:ext>
            </a:extLst>
          </p:cNvPr>
          <p:cNvSpPr>
            <a:spLocks noGrp="1"/>
          </p:cNvSpPr>
          <p:nvPr>
            <p:ph type="chart" sz="quarter" idx="10"/>
          </p:nvPr>
        </p:nvSpPr>
        <p:spPr>
          <a:xfrm>
            <a:off x="865189" y="570784"/>
            <a:ext cx="3536950" cy="3667047"/>
          </a:xfrm>
        </p:spPr>
        <p:txBody>
          <a:bodyPr/>
          <a:lstStyle/>
          <a:p>
            <a:endParaRPr lang="en-US"/>
          </a:p>
        </p:txBody>
      </p:sp>
    </p:spTree>
    <p:extLst>
      <p:ext uri="{BB962C8B-B14F-4D97-AF65-F5344CB8AC3E}">
        <p14:creationId xmlns:p14="http://schemas.microsoft.com/office/powerpoint/2010/main" val="55052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ttom Bar Two Columns">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B8B49C3D-C262-F74A-B463-FE92D89B35E7}"/>
              </a:ext>
            </a:extLst>
          </p:cNvPr>
          <p:cNvSpPr>
            <a:spLocks noGrp="1"/>
          </p:cNvSpPr>
          <p:nvPr>
            <p:ph type="title"/>
          </p:nvPr>
        </p:nvSpPr>
        <p:spPr>
          <a:xfrm>
            <a:off x="292279" y="191827"/>
            <a:ext cx="8601689" cy="962267"/>
          </a:xfrm>
        </p:spPr>
        <p:txBody>
          <a:bodyPr anchor="b">
            <a:normAutofit/>
          </a:bodyPr>
          <a:lstStyle>
            <a:lvl1pPr>
              <a:defRPr sz="3600"/>
            </a:lvl1pPr>
          </a:lstStyle>
          <a:p>
            <a:r>
              <a:rPr lang="en-US" dirty="0"/>
              <a:t>Click to edit Master title style</a:t>
            </a:r>
          </a:p>
        </p:txBody>
      </p:sp>
      <p:sp>
        <p:nvSpPr>
          <p:cNvPr id="9" name="Content Placeholder 2">
            <a:extLst>
              <a:ext uri="{FF2B5EF4-FFF2-40B4-BE49-F238E27FC236}">
                <a16:creationId xmlns:a16="http://schemas.microsoft.com/office/drawing/2014/main" id="{157E15F5-32DD-EB41-A5D2-FD5DEE8A81BB}"/>
              </a:ext>
            </a:extLst>
          </p:cNvPr>
          <p:cNvSpPr>
            <a:spLocks noGrp="1"/>
          </p:cNvSpPr>
          <p:nvPr>
            <p:ph sz="half" idx="1"/>
          </p:nvPr>
        </p:nvSpPr>
        <p:spPr>
          <a:xfrm>
            <a:off x="292279" y="1288939"/>
            <a:ext cx="4410689" cy="327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04A3BFBA-9C58-A142-B6A9-4D1F85853FE2}"/>
              </a:ext>
            </a:extLst>
          </p:cNvPr>
          <p:cNvSpPr>
            <a:spLocks noGrp="1"/>
          </p:cNvSpPr>
          <p:nvPr>
            <p:ph sz="half" idx="2"/>
          </p:nvPr>
        </p:nvSpPr>
        <p:spPr>
          <a:xfrm>
            <a:off x="4483279" y="1288939"/>
            <a:ext cx="4410689" cy="327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4087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Right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1541" y="1680636"/>
            <a:ext cx="4154044" cy="7666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3811541" y="2497175"/>
            <a:ext cx="4154044" cy="12835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
        <p:nvSpPr>
          <p:cNvPr id="5" name="Picture Placeholder 4">
            <a:extLst>
              <a:ext uri="{FF2B5EF4-FFF2-40B4-BE49-F238E27FC236}">
                <a16:creationId xmlns:a16="http://schemas.microsoft.com/office/drawing/2014/main" id="{BA06F3EE-D5A8-F541-AD67-26ABA393BEA1}"/>
              </a:ext>
            </a:extLst>
          </p:cNvPr>
          <p:cNvSpPr>
            <a:spLocks noGrp="1"/>
          </p:cNvSpPr>
          <p:nvPr>
            <p:ph type="pic" sz="quarter" idx="10"/>
          </p:nvPr>
        </p:nvSpPr>
        <p:spPr>
          <a:xfrm>
            <a:off x="-1" y="1680636"/>
            <a:ext cx="3402013" cy="2100060"/>
          </a:xfrm>
        </p:spPr>
        <p:txBody>
          <a:bodyPr/>
          <a:lstStyle/>
          <a:p>
            <a:endParaRPr lang="en-US"/>
          </a:p>
        </p:txBody>
      </p:sp>
      <p:sp>
        <p:nvSpPr>
          <p:cNvPr id="12" name="Rectangle 11">
            <a:extLst>
              <a:ext uri="{FF2B5EF4-FFF2-40B4-BE49-F238E27FC236}">
                <a16:creationId xmlns:a16="http://schemas.microsoft.com/office/drawing/2014/main" id="{BEC18B1F-8A7A-5F4D-BAC6-CE08E535D3BD}"/>
              </a:ext>
            </a:extLst>
          </p:cNvPr>
          <p:cNvSpPr/>
          <p:nvPr userDrawn="1"/>
        </p:nvSpPr>
        <p:spPr>
          <a:xfrm>
            <a:off x="0" y="1434445"/>
            <a:ext cx="1950244" cy="2461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1949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06964" y="1680636"/>
            <a:ext cx="4154044" cy="7666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406964" y="2497175"/>
            <a:ext cx="4154044" cy="12835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5" name="Picture Placeholder 4">
            <a:extLst>
              <a:ext uri="{FF2B5EF4-FFF2-40B4-BE49-F238E27FC236}">
                <a16:creationId xmlns:a16="http://schemas.microsoft.com/office/drawing/2014/main" id="{BA06F3EE-D5A8-F541-AD67-26ABA393BEA1}"/>
              </a:ext>
            </a:extLst>
          </p:cNvPr>
          <p:cNvSpPr>
            <a:spLocks noGrp="1"/>
          </p:cNvSpPr>
          <p:nvPr>
            <p:ph type="pic" sz="quarter" idx="10"/>
          </p:nvPr>
        </p:nvSpPr>
        <p:spPr>
          <a:xfrm>
            <a:off x="-1" y="1680636"/>
            <a:ext cx="4061638" cy="2100060"/>
          </a:xfrm>
        </p:spPr>
        <p:txBody>
          <a:bodyPr/>
          <a:lstStyle/>
          <a:p>
            <a:endParaRPr lang="en-US"/>
          </a:p>
        </p:txBody>
      </p:sp>
      <p:sp>
        <p:nvSpPr>
          <p:cNvPr id="11" name="Rectangle 10">
            <a:extLst>
              <a:ext uri="{FF2B5EF4-FFF2-40B4-BE49-F238E27FC236}">
                <a16:creationId xmlns:a16="http://schemas.microsoft.com/office/drawing/2014/main" id="{31646FC2-7D09-424B-A8FE-66A3D7271025}"/>
              </a:ext>
            </a:extLst>
          </p:cNvPr>
          <p:cNvSpPr/>
          <p:nvPr userDrawn="1"/>
        </p:nvSpPr>
        <p:spPr>
          <a:xfrm>
            <a:off x="0" y="1434445"/>
            <a:ext cx="1950244" cy="2461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5030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Wide Sidebar Green">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676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rrow Sidebar Green">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1576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Green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a:p>
        </p:txBody>
      </p:sp>
    </p:spTree>
    <p:extLst>
      <p:ext uri="{BB962C8B-B14F-4D97-AF65-F5344CB8AC3E}">
        <p14:creationId xmlns:p14="http://schemas.microsoft.com/office/powerpoint/2010/main" val="355993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Full Bleed Imag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B7A647C-D94A-BA46-B16E-E2FF9E24AB7A}"/>
              </a:ext>
            </a:extLst>
          </p:cNvPr>
          <p:cNvSpPr/>
          <p:nvPr userDrawn="1"/>
        </p:nvSpPr>
        <p:spPr>
          <a:xfrm>
            <a:off x="6311965" y="4121634"/>
            <a:ext cx="2692731" cy="8786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977DF0B2-E7FB-7F40-975B-EB5D96C584DC}"/>
              </a:ext>
            </a:extLst>
          </p:cNvPr>
          <p:cNvPicPr>
            <a:picLocks noChangeAspect="1"/>
          </p:cNvPicPr>
          <p:nvPr userDrawn="1"/>
        </p:nvPicPr>
        <p:blipFill>
          <a:blip r:embed="rId2"/>
          <a:srcRect/>
          <a:stretch/>
        </p:blipFill>
        <p:spPr>
          <a:xfrm>
            <a:off x="6536531" y="4327237"/>
            <a:ext cx="2243599" cy="448719"/>
          </a:xfrm>
          <a:prstGeom prst="rect">
            <a:avLst/>
          </a:prstGeom>
        </p:spPr>
      </p:pic>
      <p:sp>
        <p:nvSpPr>
          <p:cNvPr id="26" name="Rectangle 25">
            <a:extLst>
              <a:ext uri="{FF2B5EF4-FFF2-40B4-BE49-F238E27FC236}">
                <a16:creationId xmlns:a16="http://schemas.microsoft.com/office/drawing/2014/main" id="{0341662F-19F7-A042-9DF0-4C1666BFFF07}"/>
              </a:ext>
            </a:extLst>
          </p:cNvPr>
          <p:cNvSpPr/>
          <p:nvPr userDrawn="1"/>
        </p:nvSpPr>
        <p:spPr>
          <a:xfrm>
            <a:off x="150019" y="4121634"/>
            <a:ext cx="6161946" cy="87868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728B9EA-4FC9-F64E-9590-329E833738A5}"/>
              </a:ext>
            </a:extLst>
          </p:cNvPr>
          <p:cNvSpPr/>
          <p:nvPr userDrawn="1"/>
        </p:nvSpPr>
        <p:spPr>
          <a:xfrm>
            <a:off x="150019" y="3714441"/>
            <a:ext cx="6161946" cy="407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C195648-9165-4F40-A3C3-B000DAF457C2}"/>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306A988E-BEBB-8747-81BC-6A5789B3A739}"/>
              </a:ext>
            </a:extLst>
          </p:cNvPr>
          <p:cNvSpPr>
            <a:spLocks noGrp="1"/>
          </p:cNvSpPr>
          <p:nvPr>
            <p:ph type="ctrTitle"/>
          </p:nvPr>
        </p:nvSpPr>
        <p:spPr>
          <a:xfrm>
            <a:off x="271463" y="4200525"/>
            <a:ext cx="6040501" cy="721519"/>
          </a:xfrm>
        </p:spPr>
        <p:txBody>
          <a:bodyPr anchor="ctr"/>
          <a:lstStyle>
            <a:lvl1pPr algn="l">
              <a:defRPr sz="3600">
                <a:solidFill>
                  <a:schemeClr val="bg1"/>
                </a:solidFill>
                <a:latin typeface="Helvetica" pitchFamily="2" charset="0"/>
              </a:defRPr>
            </a:lvl1pPr>
          </a:lstStyle>
          <a:p>
            <a:r>
              <a:rPr lang="en-US" dirty="0"/>
              <a:t>Click to edit Master title style</a:t>
            </a:r>
          </a:p>
        </p:txBody>
      </p:sp>
      <p:sp>
        <p:nvSpPr>
          <p:cNvPr id="30" name="Subtitle 2">
            <a:extLst>
              <a:ext uri="{FF2B5EF4-FFF2-40B4-BE49-F238E27FC236}">
                <a16:creationId xmlns:a16="http://schemas.microsoft.com/office/drawing/2014/main" id="{F40F0A14-7942-3C4A-B6AD-608799EC41E6}"/>
              </a:ext>
            </a:extLst>
          </p:cNvPr>
          <p:cNvSpPr>
            <a:spLocks noGrp="1"/>
          </p:cNvSpPr>
          <p:nvPr>
            <p:ph type="subTitle" idx="1"/>
          </p:nvPr>
        </p:nvSpPr>
        <p:spPr>
          <a:xfrm>
            <a:off x="271463" y="3764756"/>
            <a:ext cx="5901199" cy="292585"/>
          </a:xfrm>
        </p:spPr>
        <p:txBody>
          <a:bodyPr anchor="ctr">
            <a:normAutofit/>
          </a:bodyPr>
          <a:lstStyle>
            <a:lvl1pPr marL="0" indent="0" algn="l">
              <a:buNone/>
              <a:defRPr sz="18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31" name="Straight Connector 30">
            <a:extLst>
              <a:ext uri="{FF2B5EF4-FFF2-40B4-BE49-F238E27FC236}">
                <a16:creationId xmlns:a16="http://schemas.microsoft.com/office/drawing/2014/main" id="{2E7117F8-CBF4-6948-94E2-AF7515EC3B04}"/>
              </a:ext>
            </a:extLst>
          </p:cNvPr>
          <p:cNvCxnSpPr>
            <a:cxnSpLocks/>
          </p:cNvCxnSpPr>
          <p:nvPr userDrawn="1"/>
        </p:nvCxnSpPr>
        <p:spPr>
          <a:xfrm flipV="1">
            <a:off x="492917" y="143185"/>
            <a:ext cx="0" cy="3571257"/>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726048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Wide Sidebar Gray">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8210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Narrow Sidebar Gray">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6625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Gray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a:p>
        </p:txBody>
      </p:sp>
    </p:spTree>
    <p:extLst>
      <p:ext uri="{BB962C8B-B14F-4D97-AF65-F5344CB8AC3E}">
        <p14:creationId xmlns:p14="http://schemas.microsoft.com/office/powerpoint/2010/main" val="406316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Gray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a:p>
        </p:txBody>
      </p:sp>
    </p:spTree>
    <p:extLst>
      <p:ext uri="{BB962C8B-B14F-4D97-AF65-F5344CB8AC3E}">
        <p14:creationId xmlns:p14="http://schemas.microsoft.com/office/powerpoint/2010/main" val="14489649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Yellow Sidebar W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07764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Yellow Sidebar Narrow">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1573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Yellow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a:p>
        </p:txBody>
      </p:sp>
    </p:spTree>
    <p:extLst>
      <p:ext uri="{BB962C8B-B14F-4D97-AF65-F5344CB8AC3E}">
        <p14:creationId xmlns:p14="http://schemas.microsoft.com/office/powerpoint/2010/main" val="1548638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 Yellow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a:p>
        </p:txBody>
      </p:sp>
    </p:spTree>
    <p:extLst>
      <p:ext uri="{BB962C8B-B14F-4D97-AF65-F5344CB8AC3E}">
        <p14:creationId xmlns:p14="http://schemas.microsoft.com/office/powerpoint/2010/main" val="2989890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Wide Sidebar Blu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7362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Narrow Sidebar Blu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857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Dark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bg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6068174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Blue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a:p>
        </p:txBody>
      </p:sp>
    </p:spTree>
    <p:extLst>
      <p:ext uri="{BB962C8B-B14F-4D97-AF65-F5344CB8AC3E}">
        <p14:creationId xmlns:p14="http://schemas.microsoft.com/office/powerpoint/2010/main" val="34187901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hart Blue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a:p>
        </p:txBody>
      </p:sp>
    </p:spTree>
    <p:extLst>
      <p:ext uri="{BB962C8B-B14F-4D97-AF65-F5344CB8AC3E}">
        <p14:creationId xmlns:p14="http://schemas.microsoft.com/office/powerpoint/2010/main" val="10384731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Left Bar Stand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B53A01-93D4-A347-A457-820FC5F3500B}"/>
              </a:ext>
            </a:extLst>
          </p:cNvPr>
          <p:cNvSpPr/>
          <p:nvPr userDrawn="1"/>
        </p:nvSpPr>
        <p:spPr>
          <a:xfrm>
            <a:off x="1" y="0"/>
            <a:ext cx="540087" cy="5143500"/>
          </a:xfrm>
          <a:prstGeom prst="rect">
            <a:avLst/>
          </a:prstGeom>
          <a:solidFill>
            <a:srgbClr val="165C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5"/>
          </a:p>
        </p:txBody>
      </p:sp>
      <p:sp>
        <p:nvSpPr>
          <p:cNvPr id="13" name="Slide Number Placeholder 3">
            <a:extLst>
              <a:ext uri="{FF2B5EF4-FFF2-40B4-BE49-F238E27FC236}">
                <a16:creationId xmlns:a16="http://schemas.microsoft.com/office/drawing/2014/main" id="{6069EF7C-E5E8-1E42-872E-8416F2779AD2}"/>
              </a:ext>
            </a:extLst>
          </p:cNvPr>
          <p:cNvSpPr>
            <a:spLocks noGrp="1"/>
          </p:cNvSpPr>
          <p:nvPr>
            <p:ph type="sldNum" sz="quarter" idx="12"/>
          </p:nvPr>
        </p:nvSpPr>
        <p:spPr>
          <a:xfrm>
            <a:off x="7772304" y="4868718"/>
            <a:ext cx="847002" cy="273844"/>
          </a:xfrm>
        </p:spPr>
        <p:txBody>
          <a:bodyPr/>
          <a:lstStyle>
            <a:lvl1pPr>
              <a:defRPr sz="998">
                <a:solidFill>
                  <a:srgbClr val="165C7D"/>
                </a:solidFill>
              </a:defRPr>
            </a:lvl1pPr>
          </a:lstStyle>
          <a:p>
            <a:fld id="{238C24C4-4CC6-884D-A68F-F73B9ABD69CC}" type="slidenum">
              <a:rPr lang="en-US" smtClean="0"/>
              <a:pPr/>
              <a:t>‹#›</a:t>
            </a:fld>
            <a:endParaRPr lang="en-US"/>
          </a:p>
        </p:txBody>
      </p:sp>
      <p:sp>
        <p:nvSpPr>
          <p:cNvPr id="8" name="Title 1">
            <a:extLst>
              <a:ext uri="{FF2B5EF4-FFF2-40B4-BE49-F238E27FC236}">
                <a16:creationId xmlns:a16="http://schemas.microsoft.com/office/drawing/2014/main" id="{3ACC70A1-7338-6749-8E2D-76DF48682EE9}"/>
              </a:ext>
            </a:extLst>
          </p:cNvPr>
          <p:cNvSpPr>
            <a:spLocks noGrp="1"/>
          </p:cNvSpPr>
          <p:nvPr>
            <p:ph type="title"/>
          </p:nvPr>
        </p:nvSpPr>
        <p:spPr>
          <a:xfrm>
            <a:off x="759416" y="191829"/>
            <a:ext cx="7927384" cy="584993"/>
          </a:xfrm>
        </p:spPr>
        <p:txBody>
          <a:bodyPr>
            <a:normAutofit/>
          </a:bodyPr>
          <a:lstStyle>
            <a:lvl1pPr>
              <a:defRPr sz="3591"/>
            </a:lvl1pPr>
          </a:lstStyle>
          <a:p>
            <a:r>
              <a:rPr lang="en-US"/>
              <a:t>Click to edit Master title style</a:t>
            </a:r>
          </a:p>
        </p:txBody>
      </p:sp>
      <p:sp>
        <p:nvSpPr>
          <p:cNvPr id="9" name="Content Placeholder 2">
            <a:extLst>
              <a:ext uri="{FF2B5EF4-FFF2-40B4-BE49-F238E27FC236}">
                <a16:creationId xmlns:a16="http://schemas.microsoft.com/office/drawing/2014/main" id="{3A6578A9-712E-CC41-8D52-C53DDA82D80F}"/>
              </a:ext>
            </a:extLst>
          </p:cNvPr>
          <p:cNvSpPr>
            <a:spLocks noGrp="1"/>
          </p:cNvSpPr>
          <p:nvPr>
            <p:ph idx="1"/>
          </p:nvPr>
        </p:nvSpPr>
        <p:spPr>
          <a:xfrm>
            <a:off x="759417" y="991804"/>
            <a:ext cx="7927383" cy="34780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536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Gra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bg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139486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Light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tx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tx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343361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White">
    <p:spTree>
      <p:nvGrpSpPr>
        <p:cNvPr id="1" name=""/>
        <p:cNvGrpSpPr/>
        <p:nvPr/>
      </p:nvGrpSpPr>
      <p:grpSpPr>
        <a:xfrm>
          <a:off x="0" y="0"/>
          <a:ext cx="0" cy="0"/>
          <a:chOff x="0" y="0"/>
          <a:chExt cx="0" cy="0"/>
        </a:xfrm>
      </p:grpSpPr>
      <p:sp>
        <p:nvSpPr>
          <p:cNvPr id="2" name="Title 1"/>
          <p:cNvSpPr>
            <a:spLocks noGrp="1"/>
          </p:cNvSpPr>
          <p:nvPr>
            <p:ph type="ctrTitle"/>
          </p:nvPr>
        </p:nvSpPr>
        <p:spPr>
          <a:xfrm>
            <a:off x="924744" y="2022534"/>
            <a:ext cx="7772400" cy="874086"/>
          </a:xfrm>
        </p:spPr>
        <p:txBody>
          <a:bodyPr/>
          <a:lstStyle>
            <a:lvl1pPr algn="ctr">
              <a:defRPr>
                <a:solidFill>
                  <a:schemeClr val="tx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tx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90042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t Left Bar">
    <p:spTree>
      <p:nvGrpSpPr>
        <p:cNvPr id="1" name=""/>
        <p:cNvGrpSpPr/>
        <p:nvPr/>
      </p:nvGrpSpPr>
      <p:grpSpPr>
        <a:xfrm>
          <a:off x="0" y="0"/>
          <a:ext cx="0" cy="0"/>
          <a:chOff x="0" y="0"/>
          <a:chExt cx="0" cy="0"/>
        </a:xfrm>
      </p:grpSpPr>
      <p:sp>
        <p:nvSpPr>
          <p:cNvPr id="2" name="Title 1"/>
          <p:cNvSpPr>
            <a:spLocks noGrp="1"/>
          </p:cNvSpPr>
          <p:nvPr>
            <p:ph type="title"/>
          </p:nvPr>
        </p:nvSpPr>
        <p:spPr>
          <a:xfrm>
            <a:off x="851573" y="191827"/>
            <a:ext cx="7835226"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851573" y="1154096"/>
            <a:ext cx="7835226" cy="36670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492917"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tx1"/>
                </a:solidFill>
              </a:rPr>
              <a:t>‹#›</a:t>
            </a:fld>
            <a:endParaRPr lang="en-US" dirty="0">
              <a:solidFill>
                <a:schemeClr val="tx1"/>
              </a:solidFill>
            </a:endParaRPr>
          </a:p>
        </p:txBody>
      </p:sp>
      <p:sp>
        <p:nvSpPr>
          <p:cNvPr id="8" name="Rectangle 7">
            <a:extLst>
              <a:ext uri="{FF2B5EF4-FFF2-40B4-BE49-F238E27FC236}">
                <a16:creationId xmlns:a16="http://schemas.microsoft.com/office/drawing/2014/main" id="{0C145852-A782-B947-A6D2-8182EFE414D9}"/>
              </a:ext>
            </a:extLst>
          </p:cNvPr>
          <p:cNvSpPr/>
          <p:nvPr userDrawn="1"/>
        </p:nvSpPr>
        <p:spPr>
          <a:xfrm>
            <a:off x="0"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1375" y="149874"/>
            <a:ext cx="334450" cy="334450"/>
          </a:xfrm>
          <a:prstGeom prst="rect">
            <a:avLst/>
          </a:prstGeom>
        </p:spPr>
      </p:pic>
    </p:spTree>
    <p:extLst>
      <p:ext uri="{BB962C8B-B14F-4D97-AF65-F5344CB8AC3E}">
        <p14:creationId xmlns:p14="http://schemas.microsoft.com/office/powerpoint/2010/main" val="391123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Right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2280" y="191827"/>
            <a:ext cx="8079340"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79" y="1154096"/>
            <a:ext cx="8079351" cy="36670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Tree>
    <p:extLst>
      <p:ext uri="{BB962C8B-B14F-4D97-AF65-F5344CB8AC3E}">
        <p14:creationId xmlns:p14="http://schemas.microsoft.com/office/powerpoint/2010/main" val="333993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B8B49C3D-C262-F74A-B463-FE92D89B35E7}"/>
              </a:ext>
            </a:extLst>
          </p:cNvPr>
          <p:cNvSpPr>
            <a:spLocks noGrp="1"/>
          </p:cNvSpPr>
          <p:nvPr>
            <p:ph type="title"/>
          </p:nvPr>
        </p:nvSpPr>
        <p:spPr>
          <a:xfrm>
            <a:off x="292279" y="191827"/>
            <a:ext cx="8601689" cy="962267"/>
          </a:xfrm>
        </p:spPr>
        <p:txBody>
          <a:bodyPr anchor="b">
            <a:normAutofit/>
          </a:bodyPr>
          <a:lstStyle>
            <a:lvl1pPr>
              <a:defRPr sz="3600"/>
            </a:lvl1pPr>
          </a:lstStyle>
          <a:p>
            <a:r>
              <a:rPr lang="en-US" dirty="0"/>
              <a:t>Click to edit Master title style</a:t>
            </a:r>
          </a:p>
        </p:txBody>
      </p:sp>
      <p:sp>
        <p:nvSpPr>
          <p:cNvPr id="13" name="Content Placeholder 2">
            <a:extLst>
              <a:ext uri="{FF2B5EF4-FFF2-40B4-BE49-F238E27FC236}">
                <a16:creationId xmlns:a16="http://schemas.microsoft.com/office/drawing/2014/main" id="{2E17F229-1026-954C-88DD-AD118EED4B01}"/>
              </a:ext>
            </a:extLst>
          </p:cNvPr>
          <p:cNvSpPr>
            <a:spLocks noGrp="1"/>
          </p:cNvSpPr>
          <p:nvPr>
            <p:ph idx="1"/>
          </p:nvPr>
        </p:nvSpPr>
        <p:spPr>
          <a:xfrm>
            <a:off x="292279" y="1154097"/>
            <a:ext cx="8601690" cy="33178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8048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3492"/>
            <a:ext cx="8229600" cy="8572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500110"/>
            <a:ext cx="8229600" cy="309451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839798" y="4707258"/>
            <a:ext cx="847002" cy="273844"/>
          </a:xfrm>
          <a:prstGeom prst="rect">
            <a:avLst/>
          </a:prstGeom>
        </p:spPr>
        <p:txBody>
          <a:bodyPr vert="horz" lIns="91440" tIns="45720" rIns="91440" bIns="45720" rtlCol="0" anchor="ctr"/>
          <a:lstStyle>
            <a:lvl1pPr algn="r">
              <a:defRPr sz="1200">
                <a:solidFill>
                  <a:srgbClr val="165C7D"/>
                </a:solidFill>
                <a:latin typeface="Arial"/>
              </a:defRPr>
            </a:lvl1pPr>
          </a:lstStyle>
          <a:p>
            <a:fld id="{380765C3-954A-3848-B93C-F2B79C8F1175}" type="slidenum">
              <a:rPr lang="en-US" smtClean="0"/>
              <a:pPr/>
              <a:t>‹#›</a:t>
            </a:fld>
            <a:endParaRPr lang="en-US" dirty="0"/>
          </a:p>
        </p:txBody>
      </p:sp>
    </p:spTree>
    <p:extLst>
      <p:ext uri="{BB962C8B-B14F-4D97-AF65-F5344CB8AC3E}">
        <p14:creationId xmlns:p14="http://schemas.microsoft.com/office/powerpoint/2010/main" val="2919010799"/>
      </p:ext>
    </p:extLst>
  </p:cSld>
  <p:clrMap bg1="lt1" tx1="dk1" bg2="lt2" tx2="dk2" accent1="accent1" accent2="accent2" accent3="accent3" accent4="accent4" accent5="accent5" accent6="accent6" hlink="hlink" folHlink="folHlink"/>
  <p:sldLayoutIdLst>
    <p:sldLayoutId id="2147483669" r:id="rId1"/>
    <p:sldLayoutId id="2147483704" r:id="rId2"/>
    <p:sldLayoutId id="2147483649" r:id="rId3"/>
    <p:sldLayoutId id="2147483717" r:id="rId4"/>
    <p:sldLayoutId id="2147483718" r:id="rId5"/>
    <p:sldLayoutId id="2147483719" r:id="rId6"/>
    <p:sldLayoutId id="2147483661" r:id="rId7"/>
    <p:sldLayoutId id="2147483705" r:id="rId8"/>
    <p:sldLayoutId id="2147483713" r:id="rId9"/>
    <p:sldLayoutId id="2147483712" r:id="rId10"/>
    <p:sldLayoutId id="2147483714" r:id="rId11"/>
    <p:sldLayoutId id="2147483720" r:id="rId12"/>
    <p:sldLayoutId id="2147483730" r:id="rId13"/>
    <p:sldLayoutId id="2147483729" r:id="rId14"/>
    <p:sldLayoutId id="2147483710" r:id="rId15"/>
    <p:sldLayoutId id="2147483711" r:id="rId16"/>
    <p:sldLayoutId id="2147483706" r:id="rId17"/>
    <p:sldLayoutId id="2147483715" r:id="rId18"/>
    <p:sldLayoutId id="2147483731" r:id="rId19"/>
    <p:sldLayoutId id="2147483708" r:id="rId20"/>
    <p:sldLayoutId id="2147483716" r:id="rId21"/>
    <p:sldLayoutId id="2147483725" r:id="rId22"/>
    <p:sldLayoutId id="2147483726" r:id="rId23"/>
    <p:sldLayoutId id="2147483709" r:id="rId24"/>
    <p:sldLayoutId id="2147483721" r:id="rId25"/>
    <p:sldLayoutId id="2147483707" r:id="rId26"/>
    <p:sldLayoutId id="2147483727" r:id="rId27"/>
    <p:sldLayoutId id="2147483722" r:id="rId28"/>
    <p:sldLayoutId id="2147483723" r:id="rId29"/>
    <p:sldLayoutId id="2147483724" r:id="rId30"/>
    <p:sldLayoutId id="2147483728" r:id="rId31"/>
    <p:sldLayoutId id="2147483732" r:id="rId32"/>
  </p:sldLayoutIdLst>
  <p:hf hdr="0" ftr="0" dt="0"/>
  <p:txStyles>
    <p:titleStyle>
      <a:lvl1pPr algn="l" defTabSz="457200" rtl="0" eaLnBrk="1" latinLnBrk="0" hangingPunct="1">
        <a:spcBef>
          <a:spcPct val="0"/>
        </a:spcBef>
        <a:buNone/>
        <a:defRPr sz="4400" kern="1200">
          <a:solidFill>
            <a:schemeClr val="tx2"/>
          </a:solidFill>
          <a:latin typeface="Helvetica" pitchFamily="2" charset="0"/>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Helvetica" pitchFamily="2" charset="0"/>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Helvetica" pitchFamily="2" charset="0"/>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Helvetica" pitchFamily="2" charset="0"/>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Helvetica" pitchFamily="2"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Helvetica"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hyperlink" Target="https://www.cdc.gov/diabetes/data/index.html" TargetMode="Externa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hyperlink" Target="https://www.cdc.gov/diabetes/pdfs/library/Diabetes-Report-Card-2019-508.pdf" TargetMode="External"/><Relationship Id="rId5" Type="http://schemas.openxmlformats.org/officeDocument/2006/relationships/hyperlink" Target="https://www.cdc.gov/diabetes/data/statistics-report/index.html" TargetMode="Externa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8" Type="http://schemas.openxmlformats.org/officeDocument/2006/relationships/hyperlink" Target="https://coveragetoolkit.org/national-dpp-curriculum/" TargetMode="External"/><Relationship Id="rId3" Type="http://schemas.openxmlformats.org/officeDocument/2006/relationships/image" Target="../media/image11.jpeg"/><Relationship Id="rId7" Type="http://schemas.openxmlformats.org/officeDocument/2006/relationships/hyperlink" Target="https://www.cdc.gov/diabetes/prevention/lifestyle-program/staffing-training.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hyperlink" Target="https://www.cdc.gov/diabetes/prevention/index.html" TargetMode="External"/><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s://coveragetoolkit.org/about-national-dpp/evidence/"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coveragetoolkit.org/health-equity-and-the-national-dpp/addressing-hrsn-through-the-national-dpp-lifestyle-change-progra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overagetoolkit.org/health-equity-and-the-national-dpp/addressing-hrsn-through-the-national-dpp-lifestyle-change-progra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whitehouse.gov/getinternet/?utm_source=www.getinternet.gov"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coveragetoolkit.org/health-equity-and-the-national-dpp/leveraging-state-and-national-health-equity-initiatives/" TargetMode="External"/><Relationship Id="rId4" Type="http://schemas.openxmlformats.org/officeDocument/2006/relationships/hyperlink" Target="https://www.whitehouse.gov/wp-content/uploads/2022/09/White-House-National-Strategy-on-Hunger-Nutrition-and-Health-FINAL.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overagetoolkit.org/medicaid-agencies/medicaid-agencies-delivery/medicaid-agencies-retention/"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coveragetoolkit.org/health-equity-and-the-national-dpp/the-role-of-medicaid-in-addressing-hrsn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coveragetoolkit.org/health-equity-and-the-national-dpp/the-role-of-medicaid-in-addressing-hrsn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www.kff.org/medicaid/state-indicator/distribution-of-medicaid-enrollees-by-enrollment-group/?dataView=0&amp;currentTimeframe=0&amp;sortModel=%7B%22colId%22:%22Location%22,%22sort%22:%22asc%22%7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overagetoolkit.org/health-equity-and-the-national-dpp/the-role-of-medicaid-in-addressing-hrsn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hyperlink" Target="https://coveragetoolkit.org/umbrella-hub-arrangements/uha-overview/" TargetMode="External"/><Relationship Id="rId7" Type="http://schemas.microsoft.com/office/2007/relationships/hdphoto" Target="../media/hdphoto1.wdp"/><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2.svg"/><Relationship Id="rId5" Type="http://schemas.openxmlformats.org/officeDocument/2006/relationships/image" Target="../media/image17.svg"/><Relationship Id="rId10" Type="http://schemas.openxmlformats.org/officeDocument/2006/relationships/image" Target="../media/image21.png"/><Relationship Id="rId4" Type="http://schemas.openxmlformats.org/officeDocument/2006/relationships/image" Target="../media/image16.png"/><Relationship Id="rId9" Type="http://schemas.openxmlformats.org/officeDocument/2006/relationships/image" Target="../media/image20.svg"/></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s://www.cdc.gov/about/sdoh/cdc-doing-sdoh.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https://www.aamc.org/system/files/c/2/442878-chahandout1.pdf" TargetMode="External"/><Relationship Id="rId3" Type="http://schemas.openxmlformats.org/officeDocument/2006/relationships/hyperlink" Target="https://www.health.state.mn.us/diseases/diabetes/prevent/dppresources.html" TargetMode="External"/><Relationship Id="rId7" Type="http://schemas.openxmlformats.org/officeDocument/2006/relationships/hyperlink" Target="https://innovation.cms.gov/files/worksheets/ahcm-screeningtool.pdf"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s://prapare.org/knowledge-center/prapare-implementation-and-action-toolkit/prapare-implementation-and-action-toolkit-complete/" TargetMode="External"/><Relationship Id="rId5" Type="http://schemas.openxmlformats.org/officeDocument/2006/relationships/hyperlink" Target="https://prapare.org/" TargetMode="External"/><Relationship Id="rId4" Type="http://schemas.openxmlformats.org/officeDocument/2006/relationships/hyperlink" Target="https://health.gov/sites/default/files/2022-01/NCCC%20Report%20to%20Congress.pdf" TargetMode="External"/><Relationship Id="rId9" Type="http://schemas.openxmlformats.org/officeDocument/2006/relationships/hyperlink" Target="https://chronicdisease.org/the-connection-between-covid-19-and-type-2-diabetes-underscoring-the-need-for-chronic-disease-prevention-and-manage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overagetoolkit.org/health-equity-and-the-national-dpp/defining-health-equit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hyperlink" Target="https://coveragetoolkit.org/health-equity-and-the-national-dpp/connecting-sdoh-and-hrsns-to-prediabetes-and-type-2-diabetes/" TargetMode="External"/><Relationship Id="rId3" Type="http://schemas.openxmlformats.org/officeDocument/2006/relationships/image" Target="../media/image6.jpeg"/><Relationship Id="rId7" Type="http://schemas.openxmlformats.org/officeDocument/2006/relationships/hyperlink" Target="https://pubmed.ncbi.nlm.nih.gov/29633475/"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onlinelibrary.wiley.com/doi/10.1002/dmrr.3008" TargetMode="External"/><Relationship Id="rId5" Type="http://schemas.openxmlformats.org/officeDocument/2006/relationships/hyperlink" Target="https://www.thepermanentejournal.org/doi/10.7812/TPP/18-096" TargetMode="External"/><Relationship Id="rId4" Type="http://schemas.openxmlformats.org/officeDocument/2006/relationships/hyperlink" Target="https://www.researchgate.net/publication/242723928_Different_Perspectives_for_Assigning_Weights_to_Determinants_of_Health"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overagetoolkit.org/health-equity-and-the-national-dpp/connecting-sdoh-and-hrsns-to-prediabetes-and-type-2-diabete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www.atsdr.cdc.gov/placeandhealth/svi/index.html" TargetMode="External"/><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gis.cdc.gov/grasp/diabetes/diabetesatlas-sdoh.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470F-71BF-B343-BC1A-D592A98B9C4A}"/>
              </a:ext>
            </a:extLst>
          </p:cNvPr>
          <p:cNvSpPr>
            <a:spLocks noGrp="1"/>
          </p:cNvSpPr>
          <p:nvPr>
            <p:ph type="ctrTitle"/>
          </p:nvPr>
        </p:nvSpPr>
        <p:spPr/>
        <p:txBody>
          <a:bodyPr>
            <a:normAutofit fontScale="90000"/>
          </a:bodyPr>
          <a:lstStyle/>
          <a:p>
            <a:r>
              <a:rPr lang="en-US" dirty="0"/>
              <a:t>Health Equity and the National Diabetes Prevention Program</a:t>
            </a:r>
          </a:p>
        </p:txBody>
      </p:sp>
      <p:sp>
        <p:nvSpPr>
          <p:cNvPr id="3" name="Subtitle 2">
            <a:extLst>
              <a:ext uri="{FF2B5EF4-FFF2-40B4-BE49-F238E27FC236}">
                <a16:creationId xmlns:a16="http://schemas.microsoft.com/office/drawing/2014/main" id="{1B6545BC-9B16-6D42-86D7-3F6DA147B9E4}"/>
              </a:ext>
            </a:extLst>
          </p:cNvPr>
          <p:cNvSpPr>
            <a:spLocks noGrp="1"/>
          </p:cNvSpPr>
          <p:nvPr>
            <p:ph type="subTitle" idx="1"/>
          </p:nvPr>
        </p:nvSpPr>
        <p:spPr/>
        <p:txBody>
          <a:bodyPr>
            <a:normAutofit fontScale="85000" lnSpcReduction="20000"/>
          </a:bodyPr>
          <a:lstStyle/>
          <a:p>
            <a:r>
              <a:rPr lang="en-US" dirty="0"/>
              <a:t>Modifiable Slide Deck – April 2023</a:t>
            </a:r>
          </a:p>
        </p:txBody>
      </p:sp>
      <p:pic>
        <p:nvPicPr>
          <p:cNvPr id="10" name="Picture Placeholder 9">
            <a:extLst>
              <a:ext uri="{FF2B5EF4-FFF2-40B4-BE49-F238E27FC236}">
                <a16:creationId xmlns:a16="http://schemas.microsoft.com/office/drawing/2014/main" id="{36E4F797-AC8F-1D45-954C-D92611A11EEB}"/>
              </a:ext>
            </a:extLst>
          </p:cNvPr>
          <p:cNvPicPr>
            <a:picLocks noGrp="1" noChangeAspect="1"/>
          </p:cNvPicPr>
          <p:nvPr>
            <p:ph type="pic" sz="quarter" idx="10"/>
          </p:nvPr>
        </p:nvPicPr>
        <p:blipFill rotWithShape="1">
          <a:blip r:embed="rId3">
            <a:alphaModFix amt="50000"/>
            <a:extLst>
              <a:ext uri="{96DAC541-7B7A-43D3-8B79-37D633B846F1}">
                <asvg:svgBlip xmlns:asvg="http://schemas.microsoft.com/office/drawing/2016/SVG/main" r:embed="rId4"/>
              </a:ext>
            </a:extLst>
          </a:blip>
          <a:srcRect l="-10376" t="-3453" r="10350" b="58705"/>
          <a:stretch/>
        </p:blipFill>
        <p:spPr>
          <a:xfrm>
            <a:off x="164592" y="164305"/>
            <a:ext cx="8826287" cy="3949701"/>
          </a:xfrm>
        </p:spPr>
      </p:pic>
    </p:spTree>
    <p:extLst>
      <p:ext uri="{BB962C8B-B14F-4D97-AF65-F5344CB8AC3E}">
        <p14:creationId xmlns:p14="http://schemas.microsoft.com/office/powerpoint/2010/main" val="1590686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BF26B50-5D22-7C96-A013-634971D86198}"/>
              </a:ext>
            </a:extLst>
          </p:cNvPr>
          <p:cNvSpPr>
            <a:spLocks noGrp="1"/>
          </p:cNvSpPr>
          <p:nvPr>
            <p:ph type="title"/>
          </p:nvPr>
        </p:nvSpPr>
        <p:spPr>
          <a:xfrm>
            <a:off x="851573" y="191827"/>
            <a:ext cx="7835226" cy="593033"/>
          </a:xfrm>
        </p:spPr>
        <p:txBody>
          <a:bodyPr>
            <a:normAutofit fontScale="90000"/>
          </a:bodyPr>
          <a:lstStyle/>
          <a:p>
            <a:r>
              <a:rPr lang="en-US" dirty="0"/>
              <a:t>Prediabetes: Local Need and Landscape</a:t>
            </a:r>
          </a:p>
        </p:txBody>
      </p:sp>
      <p:grpSp>
        <p:nvGrpSpPr>
          <p:cNvPr id="10" name="Group 9">
            <a:extLst>
              <a:ext uri="{FF2B5EF4-FFF2-40B4-BE49-F238E27FC236}">
                <a16:creationId xmlns:a16="http://schemas.microsoft.com/office/drawing/2014/main" id="{D0E2AFFF-C81E-E9A8-E14D-BCA3EF6114C0}"/>
              </a:ext>
            </a:extLst>
          </p:cNvPr>
          <p:cNvGrpSpPr/>
          <p:nvPr/>
        </p:nvGrpSpPr>
        <p:grpSpPr>
          <a:xfrm>
            <a:off x="5759344" y="1088904"/>
            <a:ext cx="2565752" cy="3386557"/>
            <a:chOff x="7895764" y="325463"/>
            <a:chExt cx="2292500" cy="3025890"/>
          </a:xfrm>
        </p:grpSpPr>
        <p:graphicFrame>
          <p:nvGraphicFramePr>
            <p:cNvPr id="11" name="Chart 10">
              <a:extLst>
                <a:ext uri="{FF2B5EF4-FFF2-40B4-BE49-F238E27FC236}">
                  <a16:creationId xmlns:a16="http://schemas.microsoft.com/office/drawing/2014/main" id="{054BA5E3-EFC9-61FA-488D-7F350F25049F}"/>
                </a:ext>
              </a:extLst>
            </p:cNvPr>
            <p:cNvGraphicFramePr/>
            <p:nvPr/>
          </p:nvGraphicFramePr>
          <p:xfrm>
            <a:off x="7895764" y="325463"/>
            <a:ext cx="2194530" cy="1815870"/>
          </p:xfrm>
          <a:graphic>
            <a:graphicData uri="http://schemas.openxmlformats.org/drawingml/2006/chart">
              <c:chart xmlns:c="http://schemas.openxmlformats.org/drawingml/2006/chart" xmlns:r="http://schemas.openxmlformats.org/officeDocument/2006/relationships" r:id="rId4"/>
            </a:graphicData>
          </a:graphic>
        </p:graphicFrame>
        <p:sp>
          <p:nvSpPr>
            <p:cNvPr id="12" name="MASTER_ITEMObjectTitle2_0">
              <a:extLst>
                <a:ext uri="{FF2B5EF4-FFF2-40B4-BE49-F238E27FC236}">
                  <a16:creationId xmlns:a16="http://schemas.microsoft.com/office/drawing/2014/main" id="{A2AFA666-F455-FF81-88C2-2B6A396EF3CD}"/>
                </a:ext>
              </a:extLst>
            </p:cNvPr>
            <p:cNvSpPr>
              <a:spLocks noChangeArrowheads="1"/>
            </p:cNvSpPr>
            <p:nvPr>
              <p:custDataLst>
                <p:tags r:id="rId1"/>
              </p:custDataLst>
            </p:nvPr>
          </p:nvSpPr>
          <p:spPr bwMode="gray">
            <a:xfrm flipH="1">
              <a:off x="7993735" y="2141333"/>
              <a:ext cx="2194529" cy="1210020"/>
            </a:xfrm>
            <a:prstGeom prst="rect">
              <a:avLst/>
            </a:prstGeom>
            <a:noFill/>
            <a:ln w="19050">
              <a:noFill/>
            </a:ln>
            <a:effectLst/>
          </p:spPr>
          <p:txBody>
            <a:bodyPr lIns="30896" tIns="30896" rIns="30896" bIns="30896"/>
            <a:lstStyle/>
            <a:p>
              <a:pPr algn="ctr" defTabSz="481166">
                <a:defRPr/>
              </a:pPr>
              <a:r>
                <a:rPr lang="en-US" sz="2400" b="1" kern="0" dirty="0">
                  <a:solidFill>
                    <a:srgbClr val="00B050"/>
                  </a:solidFill>
                  <a:cs typeface="Times New Roman" pitchFamily="18" charset="0"/>
                </a:rPr>
                <a:t>34.5% </a:t>
              </a:r>
            </a:p>
            <a:p>
              <a:pPr algn="ctr" defTabSz="481166">
                <a:defRPr/>
              </a:pPr>
              <a:r>
                <a:rPr lang="en-US" sz="1350" b="1" kern="0" dirty="0">
                  <a:solidFill>
                    <a:srgbClr val="193560"/>
                  </a:solidFill>
                  <a:cs typeface="Times New Roman" pitchFamily="18" charset="0"/>
                </a:rPr>
                <a:t>Of the adult population have prediabetes (Source: Centers for Disease Control and Prevention)</a:t>
              </a:r>
              <a:endParaRPr lang="en-US" sz="2100" b="1" kern="0" dirty="0">
                <a:solidFill>
                  <a:srgbClr val="193560"/>
                </a:solidFill>
                <a:cs typeface="Times New Roman" pitchFamily="18" charset="0"/>
              </a:endParaRPr>
            </a:p>
          </p:txBody>
        </p:sp>
      </p:grpSp>
      <p:sp>
        <p:nvSpPr>
          <p:cNvPr id="13" name="Content Placeholder 1">
            <a:extLst>
              <a:ext uri="{FF2B5EF4-FFF2-40B4-BE49-F238E27FC236}">
                <a16:creationId xmlns:a16="http://schemas.microsoft.com/office/drawing/2014/main" id="{D030DE09-AAAA-883C-1111-5716DD9A2618}"/>
              </a:ext>
            </a:extLst>
          </p:cNvPr>
          <p:cNvSpPr>
            <a:spLocks noGrp="1"/>
          </p:cNvSpPr>
          <p:nvPr>
            <p:ph idx="1"/>
          </p:nvPr>
        </p:nvSpPr>
        <p:spPr>
          <a:xfrm>
            <a:off x="868190" y="885759"/>
            <a:ext cx="4648550" cy="3999173"/>
          </a:xfrm>
        </p:spPr>
        <p:txBody>
          <a:bodyPr>
            <a:normAutofit lnSpcReduction="10000"/>
          </a:bodyPr>
          <a:lstStyle/>
          <a:p>
            <a:r>
              <a:rPr lang="en-US" sz="1800" dirty="0">
                <a:solidFill>
                  <a:srgbClr val="193560"/>
                </a:solidFill>
              </a:rPr>
              <a:t>A person with prediabetes is at higher risk for developing type 2 diabetes and other serious health problems</a:t>
            </a:r>
          </a:p>
          <a:p>
            <a:pPr lvl="1"/>
            <a:r>
              <a:rPr lang="en-US" sz="1400" dirty="0">
                <a:solidFill>
                  <a:srgbClr val="193560"/>
                </a:solidFill>
              </a:rPr>
              <a:t>Prediabetes is diagnosed when an individual’s blood sugar level is higher than normal but not at the level of diabetes</a:t>
            </a:r>
          </a:p>
          <a:p>
            <a:r>
              <a:rPr lang="en-US" sz="1800" dirty="0">
                <a:solidFill>
                  <a:srgbClr val="193560"/>
                </a:solidFill>
              </a:rPr>
              <a:t>88 million people 18 years of age and older or </a:t>
            </a:r>
            <a:r>
              <a:rPr lang="en-US" sz="1800" dirty="0">
                <a:solidFill>
                  <a:srgbClr val="00B050"/>
                </a:solidFill>
                <a:hlinkClick r:id="rId5">
                  <a:extLst>
                    <a:ext uri="{A12FA001-AC4F-418D-AE19-62706E023703}">
                      <ahyp:hlinkClr xmlns:ahyp="http://schemas.microsoft.com/office/drawing/2018/hyperlinkcolor" val="tx"/>
                    </a:ext>
                  </a:extLst>
                </a:hlinkClick>
              </a:rPr>
              <a:t>34.5% of the adult population have prediabetes</a:t>
            </a:r>
            <a:r>
              <a:rPr lang="en-US" sz="1800" dirty="0">
                <a:solidFill>
                  <a:srgbClr val="193560"/>
                </a:solidFill>
              </a:rPr>
              <a:t>. Additionally, 24.2 million people 65 years of age and older have prediabetes.</a:t>
            </a:r>
          </a:p>
          <a:p>
            <a:pPr lvl="1"/>
            <a:r>
              <a:rPr lang="en-US" sz="1400" b="1" u="sng" dirty="0">
                <a:solidFill>
                  <a:srgbClr val="193560"/>
                </a:solidFill>
              </a:rPr>
              <a:t>*insert other data points that relate to vision </a:t>
            </a:r>
            <a:r>
              <a:rPr lang="en-US" sz="1400" b="1" u="sng" dirty="0">
                <a:solidFill>
                  <a:srgbClr val="193560"/>
                </a:solidFill>
                <a:highlight>
                  <a:srgbClr val="C0C0C0"/>
                </a:highlight>
              </a:rPr>
              <a:t>or are locally relevant*</a:t>
            </a:r>
          </a:p>
          <a:p>
            <a:r>
              <a:rPr lang="en-US" sz="1800" dirty="0">
                <a:solidFill>
                  <a:srgbClr val="193560"/>
                </a:solidFill>
              </a:rPr>
              <a:t>In *</a:t>
            </a:r>
            <a:r>
              <a:rPr lang="en-US" sz="1800" b="1" u="sng" dirty="0">
                <a:solidFill>
                  <a:srgbClr val="193560"/>
                </a:solidFill>
                <a:highlight>
                  <a:srgbClr val="C0C0C0"/>
                </a:highlight>
              </a:rPr>
              <a:t>Your State or Region</a:t>
            </a:r>
            <a:r>
              <a:rPr lang="en-US" sz="1800" dirty="0">
                <a:solidFill>
                  <a:srgbClr val="193560"/>
                </a:solidFill>
              </a:rPr>
              <a:t>*, *</a:t>
            </a:r>
            <a:r>
              <a:rPr lang="en-US" sz="1800" b="1" u="sng" dirty="0">
                <a:solidFill>
                  <a:srgbClr val="193560"/>
                </a:solidFill>
                <a:hlinkClick r:id="rId6"/>
              </a:rPr>
              <a:t>Number of people or percentage of population</a:t>
            </a:r>
            <a:r>
              <a:rPr lang="en-US" sz="1800" dirty="0">
                <a:solidFill>
                  <a:srgbClr val="193560"/>
                </a:solidFill>
              </a:rPr>
              <a:t>* have prediabetes.</a:t>
            </a:r>
            <a:endParaRPr lang="en-US" sz="1400" dirty="0">
              <a:solidFill>
                <a:srgbClr val="193560"/>
              </a:solidFill>
            </a:endParaRPr>
          </a:p>
        </p:txBody>
      </p:sp>
      <p:sp>
        <p:nvSpPr>
          <p:cNvPr id="2" name="TextBox 1">
            <a:extLst>
              <a:ext uri="{FF2B5EF4-FFF2-40B4-BE49-F238E27FC236}">
                <a16:creationId xmlns:a16="http://schemas.microsoft.com/office/drawing/2014/main" id="{91050644-7DFF-6EF6-1743-0933C38D0B2D}"/>
              </a:ext>
            </a:extLst>
          </p:cNvPr>
          <p:cNvSpPr txBox="1"/>
          <p:nvPr/>
        </p:nvSpPr>
        <p:spPr>
          <a:xfrm>
            <a:off x="2863840" y="4851278"/>
            <a:ext cx="3416320" cy="253916"/>
          </a:xfrm>
          <a:prstGeom prst="rect">
            <a:avLst/>
          </a:prstGeom>
          <a:noFill/>
        </p:spPr>
        <p:txBody>
          <a:bodyPr wrap="none" rtlCol="0">
            <a:spAutoFit/>
          </a:bodyPr>
          <a:lstStyle/>
          <a:p>
            <a:r>
              <a:rPr lang="en-US" sz="1050" dirty="0"/>
              <a:t>Source information: CDC </a:t>
            </a:r>
            <a:r>
              <a:rPr lang="en-US" sz="1050" dirty="0">
                <a:hlinkClick r:id="rId7"/>
              </a:rPr>
              <a:t>Diabetes Data and Statistics</a:t>
            </a:r>
            <a:endParaRPr lang="en-US" sz="1050" dirty="0"/>
          </a:p>
        </p:txBody>
      </p:sp>
      <p:sp>
        <p:nvSpPr>
          <p:cNvPr id="3" name="Rectangle 2">
            <a:extLst>
              <a:ext uri="{FF2B5EF4-FFF2-40B4-BE49-F238E27FC236}">
                <a16:creationId xmlns:a16="http://schemas.microsoft.com/office/drawing/2014/main" id="{9E21410D-9A89-B15E-1AF8-904BBA76BA64}"/>
              </a:ext>
            </a:extLst>
          </p:cNvPr>
          <p:cNvSpPr/>
          <p:nvPr/>
        </p:nvSpPr>
        <p:spPr>
          <a:xfrm>
            <a:off x="9202057" y="0"/>
            <a:ext cx="1320800"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r>
              <a:rPr lang="en-US" sz="1000" dirty="0"/>
              <a:t>This slide is intended to be populated using data from your area in order to contextualize the issue for your partners and resource links have been provided on the slide. If users do not have this information, these sections can be removed. </a:t>
            </a:r>
          </a:p>
        </p:txBody>
      </p:sp>
    </p:spTree>
    <p:extLst>
      <p:ext uri="{BB962C8B-B14F-4D97-AF65-F5344CB8AC3E}">
        <p14:creationId xmlns:p14="http://schemas.microsoft.com/office/powerpoint/2010/main" val="320719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ADF5-6E21-698C-EF30-F05309A5FDD2}"/>
              </a:ext>
            </a:extLst>
          </p:cNvPr>
          <p:cNvSpPr>
            <a:spLocks noGrp="1"/>
          </p:cNvSpPr>
          <p:nvPr>
            <p:ph type="title"/>
          </p:nvPr>
        </p:nvSpPr>
        <p:spPr>
          <a:xfrm>
            <a:off x="851573" y="191827"/>
            <a:ext cx="7835226" cy="699713"/>
          </a:xfrm>
        </p:spPr>
        <p:txBody>
          <a:bodyPr/>
          <a:lstStyle/>
          <a:p>
            <a:r>
              <a:rPr lang="en-US" dirty="0"/>
              <a:t>About the National DPP </a:t>
            </a:r>
          </a:p>
        </p:txBody>
      </p:sp>
      <p:sp>
        <p:nvSpPr>
          <p:cNvPr id="3" name="Content Placeholder 2">
            <a:extLst>
              <a:ext uri="{FF2B5EF4-FFF2-40B4-BE49-F238E27FC236}">
                <a16:creationId xmlns:a16="http://schemas.microsoft.com/office/drawing/2014/main" id="{95969798-FF51-C6F9-4149-B117FF5F15C6}"/>
              </a:ext>
            </a:extLst>
          </p:cNvPr>
          <p:cNvSpPr>
            <a:spLocks noGrp="1"/>
          </p:cNvSpPr>
          <p:nvPr>
            <p:ph idx="1"/>
          </p:nvPr>
        </p:nvSpPr>
        <p:spPr>
          <a:xfrm>
            <a:off x="4626740" y="1460945"/>
            <a:ext cx="4250560" cy="3459398"/>
          </a:xfrm>
        </p:spPr>
        <p:txBody>
          <a:bodyPr>
            <a:normAutofit fontScale="85000" lnSpcReduction="10000"/>
          </a:bodyPr>
          <a:lstStyle/>
          <a:p>
            <a:r>
              <a:rPr lang="en-US" sz="2000" dirty="0"/>
              <a:t>To address the growing problems of prediabetes and type 2 diabetes, CDC established the National Diabetes Prevention Program (National DPP), a </a:t>
            </a:r>
            <a:r>
              <a:rPr lang="en-US" sz="2000" b="1" dirty="0"/>
              <a:t>public-private initiative that provides the framework for type 2 diabetes prevention </a:t>
            </a:r>
            <a:r>
              <a:rPr lang="en-US" sz="2000" dirty="0"/>
              <a:t>efforts.</a:t>
            </a:r>
          </a:p>
          <a:p>
            <a:r>
              <a:rPr lang="en-US" sz="2000" dirty="0"/>
              <a:t>Research shows that people with prediabetes who take part in this structured lifestyle change program can </a:t>
            </a:r>
            <a:r>
              <a:rPr lang="en-US" sz="2000" b="1" dirty="0"/>
              <a:t>cut their risk of developing type 2 diabetes by 58%</a:t>
            </a:r>
            <a:r>
              <a:rPr lang="en-US" sz="2000" dirty="0"/>
              <a:t> (71% for people over 60 years old).</a:t>
            </a:r>
          </a:p>
        </p:txBody>
      </p:sp>
      <p:pic>
        <p:nvPicPr>
          <p:cNvPr id="1026" name="Picture 2" descr="NDPP Logo">
            <a:extLst>
              <a:ext uri="{FF2B5EF4-FFF2-40B4-BE49-F238E27FC236}">
                <a16:creationId xmlns:a16="http://schemas.microsoft.com/office/drawing/2014/main" id="{28F1FABE-F8AB-BBF1-5AC9-8C5D65780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9020" y="191827"/>
            <a:ext cx="1539240" cy="8722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885BF60-9E61-08C5-D2D8-8A5B4A8897A0}"/>
              </a:ext>
            </a:extLst>
          </p:cNvPr>
          <p:cNvSpPr txBox="1"/>
          <p:nvPr/>
        </p:nvSpPr>
        <p:spPr>
          <a:xfrm>
            <a:off x="4850236" y="4849500"/>
            <a:ext cx="4027064" cy="253916"/>
          </a:xfrm>
          <a:prstGeom prst="rect">
            <a:avLst/>
          </a:prstGeom>
          <a:noFill/>
        </p:spPr>
        <p:txBody>
          <a:bodyPr wrap="none" rtlCol="0">
            <a:spAutoFit/>
          </a:bodyPr>
          <a:lstStyle/>
          <a:p>
            <a:r>
              <a:rPr lang="en-US" sz="1050" dirty="0"/>
              <a:t>Source information: CDC </a:t>
            </a:r>
            <a:r>
              <a:rPr lang="en-US" sz="1050" dirty="0">
                <a:hlinkClick r:id="rId4"/>
              </a:rPr>
              <a:t>National Diabetes Prevention Program</a:t>
            </a:r>
            <a:endParaRPr lang="en-US" sz="1050" dirty="0"/>
          </a:p>
        </p:txBody>
      </p:sp>
      <p:grpSp>
        <p:nvGrpSpPr>
          <p:cNvPr id="15" name="Group 14">
            <a:extLst>
              <a:ext uri="{FF2B5EF4-FFF2-40B4-BE49-F238E27FC236}">
                <a16:creationId xmlns:a16="http://schemas.microsoft.com/office/drawing/2014/main" id="{049F7B78-0158-77E6-6B84-DD51DF9942BD}"/>
              </a:ext>
            </a:extLst>
          </p:cNvPr>
          <p:cNvGrpSpPr/>
          <p:nvPr/>
        </p:nvGrpSpPr>
        <p:grpSpPr>
          <a:xfrm>
            <a:off x="160020" y="487680"/>
            <a:ext cx="5158739" cy="4914900"/>
            <a:chOff x="160020" y="441960"/>
            <a:chExt cx="5158739" cy="4914900"/>
          </a:xfrm>
        </p:grpSpPr>
        <p:pic>
          <p:nvPicPr>
            <p:cNvPr id="8" name="Graphic 7" descr="Clipboard outline">
              <a:extLst>
                <a:ext uri="{FF2B5EF4-FFF2-40B4-BE49-F238E27FC236}">
                  <a16:creationId xmlns:a16="http://schemas.microsoft.com/office/drawing/2014/main" id="{361513CD-2091-309C-B2C6-3A1EF097EDE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0020" y="441960"/>
              <a:ext cx="5158739" cy="4914900"/>
            </a:xfrm>
            <a:prstGeom prst="rect">
              <a:avLst/>
            </a:prstGeom>
          </p:spPr>
        </p:pic>
        <p:sp>
          <p:nvSpPr>
            <p:cNvPr id="5" name="Content Placeholder 2">
              <a:extLst>
                <a:ext uri="{FF2B5EF4-FFF2-40B4-BE49-F238E27FC236}">
                  <a16:creationId xmlns:a16="http://schemas.microsoft.com/office/drawing/2014/main" id="{EA72A680-0C88-A736-8E40-EC240C44A4B1}"/>
                </a:ext>
              </a:extLst>
            </p:cNvPr>
            <p:cNvSpPr txBox="1">
              <a:spLocks/>
            </p:cNvSpPr>
            <p:nvPr/>
          </p:nvSpPr>
          <p:spPr>
            <a:xfrm>
              <a:off x="1691640" y="1825980"/>
              <a:ext cx="2500759" cy="300095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800" kern="1200">
                  <a:solidFill>
                    <a:schemeClr val="tx1"/>
                  </a:solidFill>
                  <a:latin typeface="Helvetica" pitchFamily="2" charset="0"/>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Helvetica" pitchFamily="2" charset="0"/>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Helvetica" pitchFamily="2" charset="0"/>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Helvetica" pitchFamily="2"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Helvetica"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lnSpc>
                  <a:spcPct val="120000"/>
                </a:lnSpc>
                <a:spcBef>
                  <a:spcPts val="0"/>
                </a:spcBef>
                <a:buNone/>
              </a:pPr>
              <a:r>
                <a:rPr lang="en-US" sz="1000" b="1" dirty="0">
                  <a:latin typeface="Roboto" panose="02000000000000000000" pitchFamily="2" charset="0"/>
                </a:rPr>
                <a:t>Year-long program delivered in person, online, or through a combination approach</a:t>
              </a:r>
            </a:p>
            <a:p>
              <a:pPr marL="0" indent="0" fontAlgn="base">
                <a:lnSpc>
                  <a:spcPct val="120000"/>
                </a:lnSpc>
                <a:spcBef>
                  <a:spcPts val="0"/>
                </a:spcBef>
                <a:buNone/>
              </a:pPr>
              <a:endParaRPr lang="en-US" sz="1000" b="1" dirty="0">
                <a:latin typeface="Roboto" panose="02000000000000000000" pitchFamily="2" charset="0"/>
              </a:endParaRPr>
            </a:p>
            <a:p>
              <a:pPr marL="0" indent="0" fontAlgn="base">
                <a:lnSpc>
                  <a:spcPct val="120000"/>
                </a:lnSpc>
                <a:spcBef>
                  <a:spcPts val="0"/>
                </a:spcBef>
                <a:buNone/>
              </a:pPr>
              <a:r>
                <a:rPr lang="en-US" sz="1000" b="1" dirty="0">
                  <a:latin typeface="Roboto" panose="02000000000000000000" pitchFamily="2" charset="0"/>
                </a:rPr>
                <a:t>16 weekly sessions during the first 6 months and at least 6 monthly sessions during the second 6 months</a:t>
              </a:r>
            </a:p>
            <a:p>
              <a:pPr marL="0" indent="0" fontAlgn="base">
                <a:lnSpc>
                  <a:spcPct val="120000"/>
                </a:lnSpc>
                <a:spcBef>
                  <a:spcPts val="0"/>
                </a:spcBef>
                <a:buNone/>
              </a:pPr>
              <a:endParaRPr lang="en-US" sz="1000" b="1" dirty="0">
                <a:solidFill>
                  <a:srgbClr val="333333"/>
                </a:solidFill>
                <a:latin typeface="Roboto" panose="02000000000000000000" pitchFamily="2" charset="0"/>
              </a:endParaRPr>
            </a:p>
            <a:p>
              <a:pPr marL="0" indent="0" fontAlgn="base">
                <a:lnSpc>
                  <a:spcPct val="120000"/>
                </a:lnSpc>
                <a:spcBef>
                  <a:spcPts val="0"/>
                </a:spcBef>
                <a:buNone/>
              </a:pPr>
              <a:r>
                <a:rPr lang="en-US" sz="1000" b="1" dirty="0">
                  <a:latin typeface="Roboto" panose="02000000000000000000" pitchFamily="2" charset="0"/>
                </a:rPr>
                <a:t>Taught by </a:t>
              </a:r>
              <a:r>
                <a:rPr lang="en-US" sz="1000" b="1" dirty="0">
                  <a:solidFill>
                    <a:srgbClr val="08A94E"/>
                  </a:solidFill>
                  <a:latin typeface="Roboto" panose="02000000000000000000" pitchFamily="2" charset="0"/>
                  <a:hlinkClick r:id="rId7" tooltip="trained lifestyle coaches"/>
                </a:rPr>
                <a:t>trained Lifestyle Coaches</a:t>
              </a:r>
              <a:r>
                <a:rPr lang="en-US" sz="1000" b="1" dirty="0">
                  <a:solidFill>
                    <a:srgbClr val="08A94E"/>
                  </a:solidFill>
                  <a:latin typeface="Roboto" panose="02000000000000000000" pitchFamily="2" charset="0"/>
                </a:rPr>
                <a:t> </a:t>
              </a:r>
              <a:r>
                <a:rPr lang="en-US" sz="1000" b="1" dirty="0">
                  <a:latin typeface="Roboto" panose="02000000000000000000" pitchFamily="2" charset="0"/>
                </a:rPr>
                <a:t>and includes group support</a:t>
              </a:r>
            </a:p>
            <a:p>
              <a:pPr marL="0" indent="0" fontAlgn="base">
                <a:lnSpc>
                  <a:spcPct val="120000"/>
                </a:lnSpc>
                <a:spcBef>
                  <a:spcPts val="0"/>
                </a:spcBef>
                <a:buNone/>
              </a:pPr>
              <a:endParaRPr lang="en-US" sz="1000" b="1" dirty="0">
                <a:solidFill>
                  <a:srgbClr val="333333"/>
                </a:solidFill>
                <a:latin typeface="Roboto" panose="02000000000000000000" pitchFamily="2" charset="0"/>
              </a:endParaRPr>
            </a:p>
            <a:p>
              <a:pPr marL="0" indent="0" fontAlgn="base">
                <a:lnSpc>
                  <a:spcPct val="120000"/>
                </a:lnSpc>
                <a:spcBef>
                  <a:spcPts val="0"/>
                </a:spcBef>
                <a:buNone/>
              </a:pPr>
              <a:r>
                <a:rPr lang="en-US" sz="1000" b="1" dirty="0">
                  <a:latin typeface="Roboto" panose="02000000000000000000" pitchFamily="2" charset="0"/>
                </a:rPr>
                <a:t>Curriculum developed and approved by CDC (available in multiple languages </a:t>
              </a:r>
              <a:r>
                <a:rPr lang="en-US" sz="1000" b="1" dirty="0">
                  <a:solidFill>
                    <a:srgbClr val="08A94E"/>
                  </a:solidFill>
                  <a:latin typeface="Roboto" panose="02000000000000000000" pitchFamily="2" charset="0"/>
                  <a:hlinkClick r:id="rId8" tooltip="Curriculum for the National DPP"/>
                </a:rPr>
                <a:t>here</a:t>
              </a:r>
              <a:r>
                <a:rPr lang="en-US" sz="1000" b="1" dirty="0">
                  <a:solidFill>
                    <a:srgbClr val="333333"/>
                  </a:solidFill>
                  <a:latin typeface="Roboto" panose="02000000000000000000" pitchFamily="2" charset="0"/>
                </a:rPr>
                <a:t>)</a:t>
              </a:r>
            </a:p>
            <a:p>
              <a:pPr marL="0" indent="0" fontAlgn="base">
                <a:lnSpc>
                  <a:spcPct val="120000"/>
                </a:lnSpc>
                <a:spcBef>
                  <a:spcPts val="0"/>
                </a:spcBef>
                <a:buNone/>
              </a:pPr>
              <a:endParaRPr lang="en-US" sz="1000" b="1" dirty="0">
                <a:solidFill>
                  <a:srgbClr val="333333"/>
                </a:solidFill>
                <a:latin typeface="Roboto" panose="02000000000000000000" pitchFamily="2" charset="0"/>
              </a:endParaRPr>
            </a:p>
            <a:p>
              <a:pPr marL="0" indent="0" fontAlgn="base">
                <a:lnSpc>
                  <a:spcPct val="120000"/>
                </a:lnSpc>
                <a:spcBef>
                  <a:spcPts val="0"/>
                </a:spcBef>
                <a:buNone/>
              </a:pPr>
              <a:r>
                <a:rPr lang="en-US" sz="1000" b="1" dirty="0">
                  <a:latin typeface="Roboto" panose="02000000000000000000" pitchFamily="2" charset="0"/>
                </a:rPr>
                <a:t>1000s of CDC-recognized organizations across the 50 states and D.C </a:t>
              </a:r>
            </a:p>
          </p:txBody>
        </p:sp>
        <p:pic>
          <p:nvPicPr>
            <p:cNvPr id="10" name="Graphic 9" descr="Checkbox Checked with solid fill">
              <a:extLst>
                <a:ext uri="{FF2B5EF4-FFF2-40B4-BE49-F238E27FC236}">
                  <a16:creationId xmlns:a16="http://schemas.microsoft.com/office/drawing/2014/main" id="{6F3EBF76-2AB7-4B23-4480-F92D17996A8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57300" y="1825980"/>
              <a:ext cx="533400" cy="533400"/>
            </a:xfrm>
            <a:prstGeom prst="rect">
              <a:avLst/>
            </a:prstGeom>
          </p:spPr>
        </p:pic>
        <p:pic>
          <p:nvPicPr>
            <p:cNvPr id="11" name="Graphic 10" descr="Checkbox Checked with solid fill">
              <a:extLst>
                <a:ext uri="{FF2B5EF4-FFF2-40B4-BE49-F238E27FC236}">
                  <a16:creationId xmlns:a16="http://schemas.microsoft.com/office/drawing/2014/main" id="{ED549FB7-2959-6AD6-DB69-CC620CCBC79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57300" y="2440963"/>
              <a:ext cx="533400" cy="533400"/>
            </a:xfrm>
            <a:prstGeom prst="rect">
              <a:avLst/>
            </a:prstGeom>
          </p:spPr>
        </p:pic>
        <p:pic>
          <p:nvPicPr>
            <p:cNvPr id="12" name="Graphic 11" descr="Checkbox Checked with solid fill">
              <a:extLst>
                <a:ext uri="{FF2B5EF4-FFF2-40B4-BE49-F238E27FC236}">
                  <a16:creationId xmlns:a16="http://schemas.microsoft.com/office/drawing/2014/main" id="{9D111332-95E7-0FD1-51F5-F4CB0A74D13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57300" y="3055947"/>
              <a:ext cx="533400" cy="533400"/>
            </a:xfrm>
            <a:prstGeom prst="rect">
              <a:avLst/>
            </a:prstGeom>
          </p:spPr>
        </p:pic>
        <p:pic>
          <p:nvPicPr>
            <p:cNvPr id="13" name="Graphic 12" descr="Checkbox Checked with solid fill">
              <a:extLst>
                <a:ext uri="{FF2B5EF4-FFF2-40B4-BE49-F238E27FC236}">
                  <a16:creationId xmlns:a16="http://schemas.microsoft.com/office/drawing/2014/main" id="{40DC71A2-293A-8FF9-C14C-39E1CAD42B4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57300" y="4285914"/>
              <a:ext cx="533400" cy="533400"/>
            </a:xfrm>
            <a:prstGeom prst="rect">
              <a:avLst/>
            </a:prstGeom>
          </p:spPr>
        </p:pic>
        <p:pic>
          <p:nvPicPr>
            <p:cNvPr id="14" name="Graphic 13" descr="Checkbox Checked with solid fill">
              <a:extLst>
                <a:ext uri="{FF2B5EF4-FFF2-40B4-BE49-F238E27FC236}">
                  <a16:creationId xmlns:a16="http://schemas.microsoft.com/office/drawing/2014/main" id="{03558B25-6EB9-0197-3338-E6A4332B3A0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57300" y="3670930"/>
              <a:ext cx="533400" cy="533400"/>
            </a:xfrm>
            <a:prstGeom prst="rect">
              <a:avLst/>
            </a:prstGeom>
          </p:spPr>
        </p:pic>
      </p:grpSp>
    </p:spTree>
    <p:extLst>
      <p:ext uri="{BB962C8B-B14F-4D97-AF65-F5344CB8AC3E}">
        <p14:creationId xmlns:p14="http://schemas.microsoft.com/office/powerpoint/2010/main" val="4286585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650F1-4337-2B02-5978-D4FDEB100428}"/>
              </a:ext>
            </a:extLst>
          </p:cNvPr>
          <p:cNvSpPr>
            <a:spLocks noGrp="1"/>
          </p:cNvSpPr>
          <p:nvPr>
            <p:ph type="title"/>
          </p:nvPr>
        </p:nvSpPr>
        <p:spPr>
          <a:xfrm>
            <a:off x="851573" y="191828"/>
            <a:ext cx="7835226" cy="700802"/>
          </a:xfrm>
        </p:spPr>
        <p:txBody>
          <a:bodyPr>
            <a:normAutofit/>
          </a:bodyPr>
          <a:lstStyle/>
          <a:p>
            <a:r>
              <a:rPr lang="en-US" dirty="0"/>
              <a:t>The National DPP and HRSN</a:t>
            </a:r>
          </a:p>
        </p:txBody>
      </p:sp>
      <p:sp>
        <p:nvSpPr>
          <p:cNvPr id="35" name="Freeform: Shape 34">
            <a:extLst>
              <a:ext uri="{FF2B5EF4-FFF2-40B4-BE49-F238E27FC236}">
                <a16:creationId xmlns:a16="http://schemas.microsoft.com/office/drawing/2014/main" id="{99E37F0F-60E0-542D-D9E0-2FCE90CEEC21}"/>
              </a:ext>
            </a:extLst>
          </p:cNvPr>
          <p:cNvSpPr/>
          <p:nvPr/>
        </p:nvSpPr>
        <p:spPr>
          <a:xfrm>
            <a:off x="5862297" y="2367120"/>
            <a:ext cx="975398" cy="978408"/>
          </a:xfrm>
          <a:custGeom>
            <a:avLst/>
            <a:gdLst>
              <a:gd name="connsiteX0" fmla="*/ 0 w 692971"/>
              <a:gd name="connsiteY0" fmla="*/ 346486 h 692971"/>
              <a:gd name="connsiteX1" fmla="*/ 346486 w 692971"/>
              <a:gd name="connsiteY1" fmla="*/ 0 h 692971"/>
              <a:gd name="connsiteX2" fmla="*/ 692972 w 692971"/>
              <a:gd name="connsiteY2" fmla="*/ 346486 h 692971"/>
              <a:gd name="connsiteX3" fmla="*/ 346486 w 692971"/>
              <a:gd name="connsiteY3" fmla="*/ 692972 h 692971"/>
              <a:gd name="connsiteX4" fmla="*/ 0 w 692971"/>
              <a:gd name="connsiteY4" fmla="*/ 346486 h 692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971" h="692971">
                <a:moveTo>
                  <a:pt x="0" y="346486"/>
                </a:moveTo>
                <a:cubicBezTo>
                  <a:pt x="0" y="155127"/>
                  <a:pt x="155127" y="0"/>
                  <a:pt x="346486" y="0"/>
                </a:cubicBezTo>
                <a:cubicBezTo>
                  <a:pt x="537845" y="0"/>
                  <a:pt x="692972" y="155127"/>
                  <a:pt x="692972" y="346486"/>
                </a:cubicBezTo>
                <a:cubicBezTo>
                  <a:pt x="692972" y="537845"/>
                  <a:pt x="537845" y="692972"/>
                  <a:pt x="346486" y="692972"/>
                </a:cubicBezTo>
                <a:cubicBezTo>
                  <a:pt x="155127" y="692972"/>
                  <a:pt x="0" y="537845"/>
                  <a:pt x="0" y="346486"/>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0373" tIns="110373" rIns="110373" bIns="110373" numCol="1" spcCol="1270" anchor="ctr" anchorCtr="0">
            <a:noAutofit/>
          </a:bodyPr>
          <a:lstStyle/>
          <a:p>
            <a:pPr marL="0" lvl="0" indent="0" algn="ctr" defTabSz="311150">
              <a:lnSpc>
                <a:spcPct val="90000"/>
              </a:lnSpc>
              <a:spcBef>
                <a:spcPct val="0"/>
              </a:spcBef>
              <a:spcAft>
                <a:spcPct val="35000"/>
              </a:spcAft>
              <a:buNone/>
            </a:pPr>
            <a:r>
              <a:rPr lang="en-US" sz="1000" kern="1200" dirty="0"/>
              <a:t>National DPP Lifestyle Change Program</a:t>
            </a:r>
          </a:p>
        </p:txBody>
      </p:sp>
      <p:sp>
        <p:nvSpPr>
          <p:cNvPr id="36" name="Freeform: Shape 35">
            <a:extLst>
              <a:ext uri="{FF2B5EF4-FFF2-40B4-BE49-F238E27FC236}">
                <a16:creationId xmlns:a16="http://schemas.microsoft.com/office/drawing/2014/main" id="{9721F65E-EC82-30C4-06B3-828A20728C28}"/>
              </a:ext>
            </a:extLst>
          </p:cNvPr>
          <p:cNvSpPr/>
          <p:nvPr/>
        </p:nvSpPr>
        <p:spPr>
          <a:xfrm rot="16200000">
            <a:off x="6085015" y="1968239"/>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0" y="32840"/>
                </a:moveTo>
                <a:lnTo>
                  <a:pt x="349306" y="32840"/>
                </a:lnTo>
                <a:lnTo>
                  <a:pt x="349306" y="0"/>
                </a:lnTo>
                <a:lnTo>
                  <a:pt x="431407" y="82101"/>
                </a:lnTo>
                <a:lnTo>
                  <a:pt x="349306" y="164202"/>
                </a:lnTo>
                <a:lnTo>
                  <a:pt x="349306" y="131362"/>
                </a:lnTo>
                <a:lnTo>
                  <a:pt x="0" y="131362"/>
                </a:lnTo>
                <a:lnTo>
                  <a:pt x="0" y="32840"/>
                </a:lnTo>
                <a:close/>
              </a:path>
            </a:pathLst>
          </a:custGeom>
          <a:solidFill>
            <a:srgbClr val="165C7D"/>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 tIns="32841" rIns="49262" bIns="32838"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37" name="Freeform: Shape 36">
            <a:hlinkClick r:id="rId3"/>
            <a:extLst>
              <a:ext uri="{FF2B5EF4-FFF2-40B4-BE49-F238E27FC236}">
                <a16:creationId xmlns:a16="http://schemas.microsoft.com/office/drawing/2014/main" id="{E7F402DC-83F8-BEED-63D7-5109ED7A2B0F}"/>
              </a:ext>
            </a:extLst>
          </p:cNvPr>
          <p:cNvSpPr/>
          <p:nvPr/>
        </p:nvSpPr>
        <p:spPr>
          <a:xfrm>
            <a:off x="5786261" y="861911"/>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rgbClr val="165C7D"/>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dirty="0"/>
              <a:t>Pr</a:t>
            </a:r>
            <a:r>
              <a:rPr lang="en-US" sz="800" b="0" i="0" kern="1200" dirty="0"/>
              <a:t>event the development of type 2 diabetes in adults with prediabetes</a:t>
            </a:r>
            <a:endParaRPr lang="en-US" sz="800" kern="1200" dirty="0"/>
          </a:p>
        </p:txBody>
      </p:sp>
      <p:sp>
        <p:nvSpPr>
          <p:cNvPr id="38" name="Freeform: Shape 37">
            <a:extLst>
              <a:ext uri="{FF2B5EF4-FFF2-40B4-BE49-F238E27FC236}">
                <a16:creationId xmlns:a16="http://schemas.microsoft.com/office/drawing/2014/main" id="{A526694A-E1F5-D29C-2698-450944A1DA4E}"/>
              </a:ext>
            </a:extLst>
          </p:cNvPr>
          <p:cNvSpPr/>
          <p:nvPr/>
        </p:nvSpPr>
        <p:spPr>
          <a:xfrm rot="18360000">
            <a:off x="6553391" y="2126494"/>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0" y="32840"/>
                </a:moveTo>
                <a:lnTo>
                  <a:pt x="349306" y="32840"/>
                </a:lnTo>
                <a:lnTo>
                  <a:pt x="349306" y="0"/>
                </a:lnTo>
                <a:lnTo>
                  <a:pt x="431407" y="82101"/>
                </a:lnTo>
                <a:lnTo>
                  <a:pt x="349306" y="164202"/>
                </a:lnTo>
                <a:lnTo>
                  <a:pt x="349306" y="131362"/>
                </a:lnTo>
                <a:lnTo>
                  <a:pt x="0" y="131362"/>
                </a:lnTo>
                <a:lnTo>
                  <a:pt x="0" y="32840"/>
                </a:lnTo>
                <a:close/>
              </a:path>
            </a:pathLst>
          </a:custGeom>
          <a:solidFill>
            <a:schemeClr val="accent5">
              <a:lumMod val="5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32840" rIns="49260" bIns="3283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39" name="Freeform: Shape 38">
            <a:hlinkClick r:id="rId3"/>
            <a:extLst>
              <a:ext uri="{FF2B5EF4-FFF2-40B4-BE49-F238E27FC236}">
                <a16:creationId xmlns:a16="http://schemas.microsoft.com/office/drawing/2014/main" id="{A244CFFE-88F3-4C1D-0E23-8A296C5F436C}"/>
              </a:ext>
            </a:extLst>
          </p:cNvPr>
          <p:cNvSpPr/>
          <p:nvPr/>
        </p:nvSpPr>
        <p:spPr>
          <a:xfrm>
            <a:off x="6839050" y="1166256"/>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accent5">
              <a:lumMod val="5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b="0" i="0" kern="1200" dirty="0"/>
              <a:t>Reduced costs and healthier populations</a:t>
            </a:r>
            <a:endParaRPr lang="en-US" sz="800" kern="1200" dirty="0"/>
          </a:p>
        </p:txBody>
      </p:sp>
      <p:sp>
        <p:nvSpPr>
          <p:cNvPr id="40" name="Freeform: Shape 39">
            <a:extLst>
              <a:ext uri="{FF2B5EF4-FFF2-40B4-BE49-F238E27FC236}">
                <a16:creationId xmlns:a16="http://schemas.microsoft.com/office/drawing/2014/main" id="{B9BBA93D-C14F-D149-AC7A-6056D1AC39A1}"/>
              </a:ext>
            </a:extLst>
          </p:cNvPr>
          <p:cNvSpPr/>
          <p:nvPr/>
        </p:nvSpPr>
        <p:spPr>
          <a:xfrm rot="20520000">
            <a:off x="6839293" y="2529827"/>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0" y="32840"/>
                </a:moveTo>
                <a:lnTo>
                  <a:pt x="349306" y="32840"/>
                </a:lnTo>
                <a:lnTo>
                  <a:pt x="349306" y="0"/>
                </a:lnTo>
                <a:lnTo>
                  <a:pt x="431407" y="82101"/>
                </a:lnTo>
                <a:lnTo>
                  <a:pt x="349306" y="164202"/>
                </a:lnTo>
                <a:lnTo>
                  <a:pt x="349306" y="131362"/>
                </a:lnTo>
                <a:lnTo>
                  <a:pt x="0" y="131362"/>
                </a:lnTo>
                <a:lnTo>
                  <a:pt x="0" y="32840"/>
                </a:lnTo>
                <a:close/>
              </a:path>
            </a:pathLst>
          </a:custGeom>
          <a:solidFill>
            <a:schemeClr val="tx1"/>
          </a:solidFill>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32840" rIns="49260" bIns="3283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41" name="Freeform: Shape 40">
            <a:extLst>
              <a:ext uri="{FF2B5EF4-FFF2-40B4-BE49-F238E27FC236}">
                <a16:creationId xmlns:a16="http://schemas.microsoft.com/office/drawing/2014/main" id="{3F58127B-92C6-46FB-95B3-EAD3977B1109}"/>
              </a:ext>
            </a:extLst>
          </p:cNvPr>
          <p:cNvSpPr/>
          <p:nvPr/>
        </p:nvSpPr>
        <p:spPr>
          <a:xfrm>
            <a:off x="7417948" y="1963041"/>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tx1"/>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b="0" i="0" kern="1200" dirty="0"/>
              <a:t>Link to other programs &amp; services that promote health equity</a:t>
            </a:r>
            <a:endParaRPr lang="en-US" sz="800" kern="1200" dirty="0"/>
          </a:p>
        </p:txBody>
      </p:sp>
      <p:sp>
        <p:nvSpPr>
          <p:cNvPr id="42" name="Freeform: Shape 41">
            <a:extLst>
              <a:ext uri="{FF2B5EF4-FFF2-40B4-BE49-F238E27FC236}">
                <a16:creationId xmlns:a16="http://schemas.microsoft.com/office/drawing/2014/main" id="{47A95304-A51A-5D30-08DF-58C1F6FAE486}"/>
              </a:ext>
            </a:extLst>
          </p:cNvPr>
          <p:cNvSpPr/>
          <p:nvPr/>
        </p:nvSpPr>
        <p:spPr>
          <a:xfrm rot="1080000">
            <a:off x="6833521" y="3024178"/>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0" y="32840"/>
                </a:moveTo>
                <a:lnTo>
                  <a:pt x="349306" y="32840"/>
                </a:lnTo>
                <a:lnTo>
                  <a:pt x="349306" y="0"/>
                </a:lnTo>
                <a:lnTo>
                  <a:pt x="431407" y="82101"/>
                </a:lnTo>
                <a:lnTo>
                  <a:pt x="349306" y="164202"/>
                </a:lnTo>
                <a:lnTo>
                  <a:pt x="349306" y="131362"/>
                </a:lnTo>
                <a:lnTo>
                  <a:pt x="0" y="131362"/>
                </a:lnTo>
                <a:lnTo>
                  <a:pt x="0" y="32840"/>
                </a:lnTo>
                <a:close/>
              </a:path>
            </a:pathLst>
          </a:custGeom>
          <a:solidFill>
            <a:schemeClr val="tx2"/>
          </a:solidFill>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0" tIns="32839" rIns="49260" bIns="3284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43" name="Freeform: Shape 42">
            <a:extLst>
              <a:ext uri="{FF2B5EF4-FFF2-40B4-BE49-F238E27FC236}">
                <a16:creationId xmlns:a16="http://schemas.microsoft.com/office/drawing/2014/main" id="{C0B15965-25D4-4440-9DEA-23CC54993734}"/>
              </a:ext>
            </a:extLst>
          </p:cNvPr>
          <p:cNvSpPr/>
          <p:nvPr/>
        </p:nvSpPr>
        <p:spPr>
          <a:xfrm>
            <a:off x="7417948" y="2868094"/>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tx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dirty="0"/>
              <a:t>R</a:t>
            </a:r>
            <a:r>
              <a:rPr lang="en-US" sz="800" b="0" i="0" kern="1200" dirty="0"/>
              <a:t>eferral point to other health, behavioral, or social services</a:t>
            </a:r>
            <a:endParaRPr lang="en-US" sz="800" kern="1200" dirty="0"/>
          </a:p>
        </p:txBody>
      </p:sp>
      <p:sp>
        <p:nvSpPr>
          <p:cNvPr id="44" name="Freeform: Shape 43">
            <a:extLst>
              <a:ext uri="{FF2B5EF4-FFF2-40B4-BE49-F238E27FC236}">
                <a16:creationId xmlns:a16="http://schemas.microsoft.com/office/drawing/2014/main" id="{4ED5A302-9A31-CE4E-517F-B68B6359A42C}"/>
              </a:ext>
            </a:extLst>
          </p:cNvPr>
          <p:cNvSpPr/>
          <p:nvPr/>
        </p:nvSpPr>
        <p:spPr>
          <a:xfrm rot="3240000">
            <a:off x="6538281" y="3420727"/>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0" y="32840"/>
                </a:moveTo>
                <a:lnTo>
                  <a:pt x="349306" y="32840"/>
                </a:lnTo>
                <a:lnTo>
                  <a:pt x="349306" y="0"/>
                </a:lnTo>
                <a:lnTo>
                  <a:pt x="431407" y="82101"/>
                </a:lnTo>
                <a:lnTo>
                  <a:pt x="349306" y="164202"/>
                </a:lnTo>
                <a:lnTo>
                  <a:pt x="349306" y="131362"/>
                </a:lnTo>
                <a:lnTo>
                  <a:pt x="0" y="131362"/>
                </a:lnTo>
                <a:lnTo>
                  <a:pt x="0" y="32840"/>
                </a:lnTo>
                <a:close/>
              </a:path>
            </a:pathLst>
          </a:custGeom>
          <a:solidFill>
            <a:schemeClr val="tx2">
              <a:lumMod val="75000"/>
            </a:schemeClr>
          </a:solidFill>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32839" rIns="49260" bIns="3284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45" name="Freeform: Shape 44">
            <a:extLst>
              <a:ext uri="{FF2B5EF4-FFF2-40B4-BE49-F238E27FC236}">
                <a16:creationId xmlns:a16="http://schemas.microsoft.com/office/drawing/2014/main" id="{5514BF18-ACE9-B33C-C051-4D32ABA4751F}"/>
              </a:ext>
            </a:extLst>
          </p:cNvPr>
          <p:cNvSpPr/>
          <p:nvPr/>
        </p:nvSpPr>
        <p:spPr>
          <a:xfrm>
            <a:off x="6839050" y="3664879"/>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tx2">
              <a:lumMod val="75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strike="sngStrike" dirty="0"/>
              <a:t>F</a:t>
            </a:r>
            <a:r>
              <a:rPr lang="en-US" sz="800" b="0" i="0" kern="1200" dirty="0"/>
              <a:t>orum to discuss the complexities of the health care system</a:t>
            </a:r>
            <a:endParaRPr lang="en-US" sz="800" kern="1200" dirty="0"/>
          </a:p>
        </p:txBody>
      </p:sp>
      <p:sp>
        <p:nvSpPr>
          <p:cNvPr id="46" name="Freeform: Shape 45">
            <a:extLst>
              <a:ext uri="{FF2B5EF4-FFF2-40B4-BE49-F238E27FC236}">
                <a16:creationId xmlns:a16="http://schemas.microsoft.com/office/drawing/2014/main" id="{6C55C9D8-0255-BC63-9CD3-948E36028CA8}"/>
              </a:ext>
            </a:extLst>
          </p:cNvPr>
          <p:cNvSpPr/>
          <p:nvPr/>
        </p:nvSpPr>
        <p:spPr>
          <a:xfrm rot="5400000">
            <a:off x="6066337" y="3568002"/>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0" y="32840"/>
                </a:moveTo>
                <a:lnTo>
                  <a:pt x="349306" y="32840"/>
                </a:lnTo>
                <a:lnTo>
                  <a:pt x="349306" y="0"/>
                </a:lnTo>
                <a:lnTo>
                  <a:pt x="431407" y="82101"/>
                </a:lnTo>
                <a:lnTo>
                  <a:pt x="349306" y="164202"/>
                </a:lnTo>
                <a:lnTo>
                  <a:pt x="349306" y="131362"/>
                </a:lnTo>
                <a:lnTo>
                  <a:pt x="0" y="131362"/>
                </a:lnTo>
                <a:lnTo>
                  <a:pt x="0" y="32840"/>
                </a:lnTo>
                <a:close/>
              </a:path>
            </a:pathLst>
          </a:custGeom>
          <a:solidFill>
            <a:srgbClr val="165C7D"/>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32839" rIns="49261" bIns="32841"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47" name="Freeform: Shape 46">
            <a:extLst>
              <a:ext uri="{FF2B5EF4-FFF2-40B4-BE49-F238E27FC236}">
                <a16:creationId xmlns:a16="http://schemas.microsoft.com/office/drawing/2014/main" id="{C4F7B705-FF26-B6E1-112A-7A5589E34575}"/>
              </a:ext>
            </a:extLst>
          </p:cNvPr>
          <p:cNvSpPr/>
          <p:nvPr/>
        </p:nvSpPr>
        <p:spPr>
          <a:xfrm>
            <a:off x="5786261" y="3969224"/>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rgbClr val="165C7D"/>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strike="sngStrike" dirty="0"/>
              <a:t>S</a:t>
            </a:r>
            <a:r>
              <a:rPr lang="en-US" sz="800" b="0" i="0" kern="1200" dirty="0"/>
              <a:t>ocial support &amp; solidarity from Lifestyle Coaches and peers</a:t>
            </a:r>
            <a:endParaRPr lang="en-US" sz="800" kern="1200" dirty="0"/>
          </a:p>
        </p:txBody>
      </p:sp>
      <p:sp>
        <p:nvSpPr>
          <p:cNvPr id="48" name="Freeform: Shape 47">
            <a:extLst>
              <a:ext uri="{FF2B5EF4-FFF2-40B4-BE49-F238E27FC236}">
                <a16:creationId xmlns:a16="http://schemas.microsoft.com/office/drawing/2014/main" id="{F2D13DC7-30A7-4BCE-2739-249DF96556C9}"/>
              </a:ext>
            </a:extLst>
          </p:cNvPr>
          <p:cNvSpPr/>
          <p:nvPr/>
        </p:nvSpPr>
        <p:spPr>
          <a:xfrm rot="18360000">
            <a:off x="5609413" y="3420727"/>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431407" y="131361"/>
                </a:moveTo>
                <a:lnTo>
                  <a:pt x="82101" y="131361"/>
                </a:lnTo>
                <a:lnTo>
                  <a:pt x="82101" y="164201"/>
                </a:lnTo>
                <a:lnTo>
                  <a:pt x="0" y="82101"/>
                </a:lnTo>
                <a:lnTo>
                  <a:pt x="82101" y="1"/>
                </a:lnTo>
                <a:lnTo>
                  <a:pt x="82101" y="32841"/>
                </a:lnTo>
                <a:lnTo>
                  <a:pt x="431407" y="32841"/>
                </a:lnTo>
                <a:lnTo>
                  <a:pt x="431407" y="131361"/>
                </a:lnTo>
                <a:close/>
              </a:path>
            </a:pathLst>
          </a:custGeom>
          <a:solidFill>
            <a:schemeClr val="accent5">
              <a:lumMod val="5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9260" tIns="32840" rIns="1" bIns="3284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49" name="Freeform: Shape 48">
            <a:extLst>
              <a:ext uri="{FF2B5EF4-FFF2-40B4-BE49-F238E27FC236}">
                <a16:creationId xmlns:a16="http://schemas.microsoft.com/office/drawing/2014/main" id="{D379F65D-7582-AF87-621F-474F4C2108BB}"/>
              </a:ext>
            </a:extLst>
          </p:cNvPr>
          <p:cNvSpPr/>
          <p:nvPr/>
        </p:nvSpPr>
        <p:spPr>
          <a:xfrm>
            <a:off x="4740729" y="3664879"/>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accent5">
              <a:lumMod val="5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b="0" i="0" kern="1200" dirty="0"/>
              <a:t>Dignity &amp; autonomy to make healthy behavior changes</a:t>
            </a:r>
            <a:endParaRPr lang="en-US" sz="800" strike="sngStrike" kern="1200" dirty="0"/>
          </a:p>
        </p:txBody>
      </p:sp>
      <p:sp>
        <p:nvSpPr>
          <p:cNvPr id="50" name="Freeform: Shape 49">
            <a:extLst>
              <a:ext uri="{FF2B5EF4-FFF2-40B4-BE49-F238E27FC236}">
                <a16:creationId xmlns:a16="http://schemas.microsoft.com/office/drawing/2014/main" id="{4AEBB778-6971-0EE5-3387-1F990728A16E}"/>
              </a:ext>
            </a:extLst>
          </p:cNvPr>
          <p:cNvSpPr/>
          <p:nvPr/>
        </p:nvSpPr>
        <p:spPr>
          <a:xfrm rot="20520000">
            <a:off x="5327726" y="3024178"/>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431407" y="131361"/>
                </a:moveTo>
                <a:lnTo>
                  <a:pt x="82101" y="131361"/>
                </a:lnTo>
                <a:lnTo>
                  <a:pt x="82101" y="164201"/>
                </a:lnTo>
                <a:lnTo>
                  <a:pt x="0" y="82101"/>
                </a:lnTo>
                <a:lnTo>
                  <a:pt x="82101" y="1"/>
                </a:lnTo>
                <a:lnTo>
                  <a:pt x="82101" y="32841"/>
                </a:lnTo>
                <a:lnTo>
                  <a:pt x="431407" y="32841"/>
                </a:lnTo>
                <a:lnTo>
                  <a:pt x="431407" y="131361"/>
                </a:lnTo>
                <a:close/>
              </a:path>
            </a:pathLst>
          </a:custGeom>
          <a:solidFill>
            <a:schemeClr val="tx1"/>
          </a:solidFill>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9260" tIns="32840" rIns="1" bIns="3284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51" name="Freeform: Shape 50">
            <a:extLst>
              <a:ext uri="{FF2B5EF4-FFF2-40B4-BE49-F238E27FC236}">
                <a16:creationId xmlns:a16="http://schemas.microsoft.com/office/drawing/2014/main" id="{BFE425EF-8CA3-5110-4FB7-F61F1E0E2C57}"/>
              </a:ext>
            </a:extLst>
          </p:cNvPr>
          <p:cNvSpPr/>
          <p:nvPr/>
        </p:nvSpPr>
        <p:spPr>
          <a:xfrm>
            <a:off x="4176345" y="2868094"/>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tx1"/>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kern="1200" dirty="0"/>
              <a:t>Focus on decision making, problem solving, &amp; priority setting skills</a:t>
            </a:r>
          </a:p>
        </p:txBody>
      </p:sp>
      <p:sp>
        <p:nvSpPr>
          <p:cNvPr id="52" name="Freeform: Shape 51">
            <a:extLst>
              <a:ext uri="{FF2B5EF4-FFF2-40B4-BE49-F238E27FC236}">
                <a16:creationId xmlns:a16="http://schemas.microsoft.com/office/drawing/2014/main" id="{80719895-C76F-FB1F-B305-FC2022C29E4B}"/>
              </a:ext>
            </a:extLst>
          </p:cNvPr>
          <p:cNvSpPr/>
          <p:nvPr/>
        </p:nvSpPr>
        <p:spPr>
          <a:xfrm rot="1080000">
            <a:off x="5321954" y="2529827"/>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431407" y="131361"/>
                </a:moveTo>
                <a:lnTo>
                  <a:pt x="82101" y="131361"/>
                </a:lnTo>
                <a:lnTo>
                  <a:pt x="82101" y="164201"/>
                </a:lnTo>
                <a:lnTo>
                  <a:pt x="0" y="82101"/>
                </a:lnTo>
                <a:lnTo>
                  <a:pt x="82101" y="1"/>
                </a:lnTo>
                <a:lnTo>
                  <a:pt x="82101" y="32841"/>
                </a:lnTo>
                <a:lnTo>
                  <a:pt x="431407" y="32841"/>
                </a:lnTo>
                <a:lnTo>
                  <a:pt x="431407" y="131361"/>
                </a:lnTo>
                <a:close/>
              </a:path>
            </a:pathLst>
          </a:custGeom>
          <a:solidFill>
            <a:schemeClr val="tx2"/>
          </a:solidFill>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49260" tIns="32840" rIns="0" bIns="3284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53" name="Freeform: Shape 52">
            <a:hlinkClick r:id="rId3"/>
            <a:extLst>
              <a:ext uri="{FF2B5EF4-FFF2-40B4-BE49-F238E27FC236}">
                <a16:creationId xmlns:a16="http://schemas.microsoft.com/office/drawing/2014/main" id="{5D583AC8-D2F3-B0EC-C2AC-663B4523DA94}"/>
              </a:ext>
            </a:extLst>
          </p:cNvPr>
          <p:cNvSpPr/>
          <p:nvPr/>
        </p:nvSpPr>
        <p:spPr>
          <a:xfrm>
            <a:off x="4176345" y="1963041"/>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tx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dirty="0"/>
              <a:t>R</a:t>
            </a:r>
            <a:r>
              <a:rPr lang="en-US" sz="800" kern="1200" dirty="0"/>
              <a:t>educed risk of heart  disease, increased weight loss, and reduction in sleep apnea</a:t>
            </a:r>
          </a:p>
        </p:txBody>
      </p:sp>
      <p:sp>
        <p:nvSpPr>
          <p:cNvPr id="54" name="Freeform: Shape 53">
            <a:extLst>
              <a:ext uri="{FF2B5EF4-FFF2-40B4-BE49-F238E27FC236}">
                <a16:creationId xmlns:a16="http://schemas.microsoft.com/office/drawing/2014/main" id="{A2F8FC59-CAFA-3122-56F5-8FF9C79531A3}"/>
              </a:ext>
            </a:extLst>
          </p:cNvPr>
          <p:cNvSpPr/>
          <p:nvPr/>
        </p:nvSpPr>
        <p:spPr>
          <a:xfrm rot="3240000">
            <a:off x="5594302" y="2126494"/>
            <a:ext cx="548640" cy="182880"/>
          </a:xfrm>
          <a:custGeom>
            <a:avLst/>
            <a:gdLst>
              <a:gd name="connsiteX0" fmla="*/ 0 w 431407"/>
              <a:gd name="connsiteY0" fmla="*/ 32840 h 164202"/>
              <a:gd name="connsiteX1" fmla="*/ 349306 w 431407"/>
              <a:gd name="connsiteY1" fmla="*/ 32840 h 164202"/>
              <a:gd name="connsiteX2" fmla="*/ 349306 w 431407"/>
              <a:gd name="connsiteY2" fmla="*/ 0 h 164202"/>
              <a:gd name="connsiteX3" fmla="*/ 431407 w 431407"/>
              <a:gd name="connsiteY3" fmla="*/ 82101 h 164202"/>
              <a:gd name="connsiteX4" fmla="*/ 349306 w 431407"/>
              <a:gd name="connsiteY4" fmla="*/ 164202 h 164202"/>
              <a:gd name="connsiteX5" fmla="*/ 349306 w 431407"/>
              <a:gd name="connsiteY5" fmla="*/ 131362 h 164202"/>
              <a:gd name="connsiteX6" fmla="*/ 0 w 431407"/>
              <a:gd name="connsiteY6" fmla="*/ 131362 h 164202"/>
              <a:gd name="connsiteX7" fmla="*/ 0 w 431407"/>
              <a:gd name="connsiteY7" fmla="*/ 32840 h 16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1407" h="164202">
                <a:moveTo>
                  <a:pt x="431407" y="131361"/>
                </a:moveTo>
                <a:lnTo>
                  <a:pt x="82101" y="131361"/>
                </a:lnTo>
                <a:lnTo>
                  <a:pt x="82101" y="164201"/>
                </a:lnTo>
                <a:lnTo>
                  <a:pt x="0" y="82101"/>
                </a:lnTo>
                <a:lnTo>
                  <a:pt x="82101" y="1"/>
                </a:lnTo>
                <a:lnTo>
                  <a:pt x="82101" y="32841"/>
                </a:lnTo>
                <a:lnTo>
                  <a:pt x="431407" y="32841"/>
                </a:lnTo>
                <a:lnTo>
                  <a:pt x="431407" y="131361"/>
                </a:lnTo>
                <a:close/>
              </a:path>
            </a:pathLst>
          </a:custGeom>
          <a:solidFill>
            <a:schemeClr val="tx2">
              <a:lumMod val="75000"/>
            </a:schemeClr>
          </a:solidFill>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49261" tIns="32839" rIns="-1" bIns="32841"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55" name="Freeform: Shape 54">
            <a:extLst>
              <a:ext uri="{FF2B5EF4-FFF2-40B4-BE49-F238E27FC236}">
                <a16:creationId xmlns:a16="http://schemas.microsoft.com/office/drawing/2014/main" id="{C7C95A6D-4DC8-79BC-5301-5BFD779A9F96}"/>
              </a:ext>
            </a:extLst>
          </p:cNvPr>
          <p:cNvSpPr/>
          <p:nvPr/>
        </p:nvSpPr>
        <p:spPr>
          <a:xfrm>
            <a:off x="4740729" y="1166256"/>
            <a:ext cx="1097280" cy="866214"/>
          </a:xfrm>
          <a:custGeom>
            <a:avLst/>
            <a:gdLst>
              <a:gd name="connsiteX0" fmla="*/ 0 w 866214"/>
              <a:gd name="connsiteY0" fmla="*/ 433107 h 866214"/>
              <a:gd name="connsiteX1" fmla="*/ 433107 w 866214"/>
              <a:gd name="connsiteY1" fmla="*/ 0 h 866214"/>
              <a:gd name="connsiteX2" fmla="*/ 866214 w 866214"/>
              <a:gd name="connsiteY2" fmla="*/ 433107 h 866214"/>
              <a:gd name="connsiteX3" fmla="*/ 433107 w 866214"/>
              <a:gd name="connsiteY3" fmla="*/ 866214 h 866214"/>
              <a:gd name="connsiteX4" fmla="*/ 0 w 866214"/>
              <a:gd name="connsiteY4" fmla="*/ 433107 h 86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14" h="866214">
                <a:moveTo>
                  <a:pt x="0" y="433107"/>
                </a:moveTo>
                <a:cubicBezTo>
                  <a:pt x="0" y="193909"/>
                  <a:pt x="193909" y="0"/>
                  <a:pt x="433107" y="0"/>
                </a:cubicBezTo>
                <a:cubicBezTo>
                  <a:pt x="672305" y="0"/>
                  <a:pt x="866214" y="193909"/>
                  <a:pt x="866214" y="433107"/>
                </a:cubicBezTo>
                <a:cubicBezTo>
                  <a:pt x="866214" y="672305"/>
                  <a:pt x="672305" y="866214"/>
                  <a:pt x="433107" y="866214"/>
                </a:cubicBezTo>
                <a:cubicBezTo>
                  <a:pt x="193909" y="866214"/>
                  <a:pt x="0" y="672305"/>
                  <a:pt x="0" y="433107"/>
                </a:cubicBezTo>
                <a:close/>
              </a:path>
            </a:pathLst>
          </a:custGeom>
          <a:solidFill>
            <a:schemeClr val="tx2">
              <a:lumMod val="75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33204" tIns="133204" rIns="133204" bIns="133204" numCol="1" spcCol="1270" anchor="ctr" anchorCtr="0">
            <a:noAutofit/>
          </a:bodyPr>
          <a:lstStyle/>
          <a:p>
            <a:pPr marL="0" lvl="0" indent="0" algn="ctr" defTabSz="222250">
              <a:lnSpc>
                <a:spcPct val="90000"/>
              </a:lnSpc>
              <a:spcBef>
                <a:spcPct val="0"/>
              </a:spcBef>
              <a:spcAft>
                <a:spcPct val="35000"/>
              </a:spcAft>
              <a:buNone/>
            </a:pPr>
            <a:r>
              <a:rPr lang="en-US" sz="800" kern="1200" dirty="0"/>
              <a:t>Capacity to reach populations of focus</a:t>
            </a:r>
          </a:p>
        </p:txBody>
      </p:sp>
      <p:sp>
        <p:nvSpPr>
          <p:cNvPr id="7" name="Content Placeholder 2">
            <a:extLst>
              <a:ext uri="{FF2B5EF4-FFF2-40B4-BE49-F238E27FC236}">
                <a16:creationId xmlns:a16="http://schemas.microsoft.com/office/drawing/2014/main" id="{F92A4337-3151-6AA3-524D-38942BF7795A}"/>
              </a:ext>
            </a:extLst>
          </p:cNvPr>
          <p:cNvSpPr>
            <a:spLocks noGrp="1"/>
          </p:cNvSpPr>
          <p:nvPr>
            <p:ph idx="1"/>
          </p:nvPr>
        </p:nvSpPr>
        <p:spPr>
          <a:xfrm>
            <a:off x="845998" y="1073512"/>
            <a:ext cx="3150458" cy="3565623"/>
          </a:xfrm>
        </p:spPr>
        <p:txBody>
          <a:bodyPr>
            <a:normAutofit/>
          </a:bodyPr>
          <a:lstStyle/>
          <a:p>
            <a:pPr marL="0" indent="0">
              <a:buNone/>
            </a:pPr>
            <a:r>
              <a:rPr lang="en-US" sz="1800" dirty="0">
                <a:latin typeface="Roboto" panose="02000000000000000000" pitchFamily="2" charset="0"/>
              </a:rPr>
              <a:t>In addition to preventing the development of type 2 diabetes, </a:t>
            </a:r>
            <a:r>
              <a:rPr lang="en-US" sz="1800" b="1" dirty="0">
                <a:latin typeface="Roboto" panose="02000000000000000000" pitchFamily="2" charset="0"/>
              </a:rPr>
              <a:t>t</a:t>
            </a:r>
            <a:r>
              <a:rPr lang="en-US" sz="1800" b="1" i="0" dirty="0">
                <a:effectLst/>
                <a:latin typeface="Roboto" panose="02000000000000000000" pitchFamily="2" charset="0"/>
              </a:rPr>
              <a:t>he National DPP is uniquely positioned to consider the implications of SDOH and address associated HRSN</a:t>
            </a:r>
            <a:r>
              <a:rPr lang="en-US" sz="1800" b="0" i="0" dirty="0">
                <a:effectLst/>
                <a:latin typeface="Roboto" panose="02000000000000000000" pitchFamily="2" charset="0"/>
              </a:rPr>
              <a:t> among program participants.</a:t>
            </a:r>
          </a:p>
          <a:p>
            <a:pPr marL="0" indent="0">
              <a:buNone/>
            </a:pPr>
            <a:endParaRPr lang="en-US" sz="1800" dirty="0">
              <a:latin typeface="Roboto" panose="02000000000000000000" pitchFamily="2" charset="0"/>
            </a:endParaRPr>
          </a:p>
          <a:p>
            <a:pPr marL="0" indent="0">
              <a:buNone/>
            </a:pPr>
            <a:r>
              <a:rPr lang="en-US" sz="1400" b="0" i="0" dirty="0">
                <a:effectLst/>
                <a:latin typeface="Roboto" panose="02000000000000000000" pitchFamily="2" charset="0"/>
              </a:rPr>
              <a:t>Examples of how states are addressing HRSN through the National DPP are provided on </a:t>
            </a:r>
            <a:r>
              <a:rPr lang="en-US" sz="1400" dirty="0">
                <a:latin typeface="Roboto" panose="02000000000000000000" pitchFamily="2" charset="0"/>
              </a:rPr>
              <a:t>slide &lt;&lt;</a:t>
            </a:r>
            <a:r>
              <a:rPr lang="en-US" sz="1400" dirty="0">
                <a:highlight>
                  <a:srgbClr val="C0C0C0"/>
                </a:highlight>
                <a:latin typeface="Roboto" panose="02000000000000000000" pitchFamily="2" charset="0"/>
              </a:rPr>
              <a:t>insert slide number</a:t>
            </a:r>
            <a:r>
              <a:rPr lang="en-US" sz="1400" dirty="0">
                <a:latin typeface="Roboto" panose="02000000000000000000" pitchFamily="2" charset="0"/>
              </a:rPr>
              <a:t>&gt;&gt;.</a:t>
            </a:r>
            <a:endParaRPr lang="en-US" sz="1400" b="0" i="0" dirty="0">
              <a:effectLst/>
              <a:latin typeface="Roboto" panose="02000000000000000000" pitchFamily="2" charset="0"/>
            </a:endParaRPr>
          </a:p>
        </p:txBody>
      </p:sp>
      <p:sp>
        <p:nvSpPr>
          <p:cNvPr id="58" name="TextBox 57">
            <a:extLst>
              <a:ext uri="{FF2B5EF4-FFF2-40B4-BE49-F238E27FC236}">
                <a16:creationId xmlns:a16="http://schemas.microsoft.com/office/drawing/2014/main" id="{F239B269-674A-90D4-F13C-E5427801BFEE}"/>
              </a:ext>
            </a:extLst>
          </p:cNvPr>
          <p:cNvSpPr txBox="1"/>
          <p:nvPr/>
        </p:nvSpPr>
        <p:spPr>
          <a:xfrm>
            <a:off x="612952" y="4899021"/>
            <a:ext cx="8283037" cy="253916"/>
          </a:xfrm>
          <a:prstGeom prst="rect">
            <a:avLst/>
          </a:prstGeom>
          <a:noFill/>
        </p:spPr>
        <p:txBody>
          <a:bodyPr wrap="none" rtlCol="0">
            <a:spAutoFit/>
          </a:bodyPr>
          <a:lstStyle/>
          <a:p>
            <a:r>
              <a:rPr lang="en-US" sz="1050" dirty="0"/>
              <a:t>More info available on the National DPP Coverage Toolkit </a:t>
            </a:r>
            <a:r>
              <a:rPr lang="en-US" sz="1050" dirty="0">
                <a:hlinkClick r:id="rId4"/>
              </a:rPr>
              <a:t>Addressing HRSN Through the National DPP Lifestyle Change Program</a:t>
            </a:r>
            <a:r>
              <a:rPr lang="en-US" sz="1050" dirty="0"/>
              <a:t> page</a:t>
            </a:r>
          </a:p>
        </p:txBody>
      </p:sp>
      <p:sp>
        <p:nvSpPr>
          <p:cNvPr id="3" name="Rectangle 2">
            <a:extLst>
              <a:ext uri="{FF2B5EF4-FFF2-40B4-BE49-F238E27FC236}">
                <a16:creationId xmlns:a16="http://schemas.microsoft.com/office/drawing/2014/main" id="{F04535BE-D54A-8F32-B333-8451A409157F}"/>
              </a:ext>
            </a:extLst>
          </p:cNvPr>
          <p:cNvSpPr/>
          <p:nvPr/>
        </p:nvSpPr>
        <p:spPr>
          <a:xfrm>
            <a:off x="9202057" y="0"/>
            <a:ext cx="1320800"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r>
              <a:rPr lang="en-US" sz="1000" dirty="0"/>
              <a:t>This slide is intended to represent areas that may be impacted by participation in the National DPP lifestyle change program – bubbles on the slide can be added or removed to reflect the priorities of your/your partner’s organization. </a:t>
            </a:r>
          </a:p>
        </p:txBody>
      </p:sp>
    </p:spTree>
    <p:extLst>
      <p:ext uri="{BB962C8B-B14F-4D97-AF65-F5344CB8AC3E}">
        <p14:creationId xmlns:p14="http://schemas.microsoft.com/office/powerpoint/2010/main" val="326610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CE436-B377-EBC6-2D27-39C110B1CA1E}"/>
              </a:ext>
            </a:extLst>
          </p:cNvPr>
          <p:cNvSpPr>
            <a:spLocks noGrp="1"/>
          </p:cNvSpPr>
          <p:nvPr>
            <p:ph type="title"/>
          </p:nvPr>
        </p:nvSpPr>
        <p:spPr>
          <a:xfrm>
            <a:off x="851573" y="191827"/>
            <a:ext cx="7835226" cy="1027373"/>
          </a:xfrm>
        </p:spPr>
        <p:txBody>
          <a:bodyPr>
            <a:normAutofit fontScale="90000"/>
          </a:bodyPr>
          <a:lstStyle/>
          <a:p>
            <a:r>
              <a:rPr lang="en-US" dirty="0"/>
              <a:t>Addressing HRSN through the National DPP: State Examples</a:t>
            </a:r>
          </a:p>
        </p:txBody>
      </p:sp>
      <p:sp>
        <p:nvSpPr>
          <p:cNvPr id="3" name="Content Placeholder 2">
            <a:extLst>
              <a:ext uri="{FF2B5EF4-FFF2-40B4-BE49-F238E27FC236}">
                <a16:creationId xmlns:a16="http://schemas.microsoft.com/office/drawing/2014/main" id="{46C31CEC-D3F7-966D-2B97-62E7974C9D38}"/>
              </a:ext>
            </a:extLst>
          </p:cNvPr>
          <p:cNvSpPr>
            <a:spLocks noGrp="1"/>
          </p:cNvSpPr>
          <p:nvPr>
            <p:ph idx="1"/>
          </p:nvPr>
        </p:nvSpPr>
        <p:spPr>
          <a:xfrm>
            <a:off x="851573" y="1217886"/>
            <a:ext cx="7835226" cy="3667047"/>
          </a:xfrm>
        </p:spPr>
        <p:txBody>
          <a:bodyPr>
            <a:normAutofit/>
          </a:bodyPr>
          <a:lstStyle/>
          <a:p>
            <a:pPr marL="0" indent="0">
              <a:buNone/>
            </a:pPr>
            <a:r>
              <a:rPr lang="en-US" sz="1400" dirty="0"/>
              <a:t>HRSN are most effectively addressed through cross-collaboration between health care providers, payers, government agencies, community-based organizations, and more. </a:t>
            </a:r>
          </a:p>
        </p:txBody>
      </p:sp>
      <p:sp>
        <p:nvSpPr>
          <p:cNvPr id="4" name="Freeform: Shape 3">
            <a:extLst>
              <a:ext uri="{FF2B5EF4-FFF2-40B4-BE49-F238E27FC236}">
                <a16:creationId xmlns:a16="http://schemas.microsoft.com/office/drawing/2014/main" id="{74CD7D95-27D0-0498-8C3E-EDACE4007150}"/>
              </a:ext>
            </a:extLst>
          </p:cNvPr>
          <p:cNvSpPr/>
          <p:nvPr/>
        </p:nvSpPr>
        <p:spPr>
          <a:xfrm>
            <a:off x="711602" y="1805166"/>
            <a:ext cx="269949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ln>
            <a:solidFill>
              <a:schemeClr val="accent2">
                <a:lumMod val="75000"/>
              </a:schemeClr>
            </a:solidFill>
          </a:ln>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Maryland</a:t>
            </a:r>
          </a:p>
        </p:txBody>
      </p:sp>
      <p:sp>
        <p:nvSpPr>
          <p:cNvPr id="5" name="Freeform: Shape 4">
            <a:extLst>
              <a:ext uri="{FF2B5EF4-FFF2-40B4-BE49-F238E27FC236}">
                <a16:creationId xmlns:a16="http://schemas.microsoft.com/office/drawing/2014/main" id="{54B3555A-C88E-DAC8-5CEF-409696AC8E83}"/>
              </a:ext>
            </a:extLst>
          </p:cNvPr>
          <p:cNvSpPr/>
          <p:nvPr/>
        </p:nvSpPr>
        <p:spPr>
          <a:xfrm>
            <a:off x="711602" y="2438403"/>
            <a:ext cx="2699490" cy="2390283"/>
          </a:xfrm>
          <a:custGeom>
            <a:avLst/>
            <a:gdLst>
              <a:gd name="connsiteX0" fmla="*/ 0 w 1803077"/>
              <a:gd name="connsiteY0" fmla="*/ 0 h 3639870"/>
              <a:gd name="connsiteX1" fmla="*/ 1803077 w 1803077"/>
              <a:gd name="connsiteY1" fmla="*/ 0 h 3639870"/>
              <a:gd name="connsiteX2" fmla="*/ 1803077 w 1803077"/>
              <a:gd name="connsiteY2" fmla="*/ 3639870 h 3639870"/>
              <a:gd name="connsiteX3" fmla="*/ 0 w 1803077"/>
              <a:gd name="connsiteY3" fmla="*/ 3639870 h 3639870"/>
              <a:gd name="connsiteX4" fmla="*/ 0 w 1803077"/>
              <a:gd name="connsiteY4" fmla="*/ 0 h 3639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639870">
                <a:moveTo>
                  <a:pt x="0" y="0"/>
                </a:moveTo>
                <a:lnTo>
                  <a:pt x="1803077" y="0"/>
                </a:lnTo>
                <a:lnTo>
                  <a:pt x="1803077" y="3639870"/>
                </a:lnTo>
                <a:lnTo>
                  <a:pt x="0" y="3639870"/>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285750" lvl="1" indent="-285750" defTabSz="577850">
              <a:lnSpc>
                <a:spcPct val="90000"/>
              </a:lnSpc>
              <a:spcBef>
                <a:spcPct val="0"/>
              </a:spcBef>
              <a:spcAft>
                <a:spcPct val="15000"/>
              </a:spcAft>
              <a:buFont typeface="Arial" panose="020B0604020202020204" pitchFamily="34" charset="0"/>
              <a:buChar char="•"/>
            </a:pPr>
            <a:r>
              <a:rPr lang="en-US" sz="1500" dirty="0"/>
              <a:t>Developed an </a:t>
            </a:r>
            <a:r>
              <a:rPr lang="en-US" sz="1500" b="1" i="0" kern="1200" dirty="0"/>
              <a:t>eligibility algorithm</a:t>
            </a:r>
          </a:p>
          <a:p>
            <a:pPr marL="285750" lvl="1" indent="-285750" defTabSz="577850">
              <a:lnSpc>
                <a:spcPct val="90000"/>
              </a:lnSpc>
              <a:spcBef>
                <a:spcPct val="0"/>
              </a:spcBef>
              <a:spcAft>
                <a:spcPct val="15000"/>
              </a:spcAft>
              <a:buFont typeface="Arial" panose="020B0604020202020204" pitchFamily="34" charset="0"/>
              <a:buChar char="•"/>
            </a:pPr>
            <a:r>
              <a:rPr lang="en-US" sz="1500" dirty="0"/>
              <a:t>W</a:t>
            </a:r>
            <a:r>
              <a:rPr lang="en-US" sz="1500" i="0" kern="1200" dirty="0"/>
              <a:t>orking with providers</a:t>
            </a:r>
            <a:r>
              <a:rPr lang="en-US" sz="1500" b="1" i="0" kern="1200" dirty="0"/>
              <a:t> </a:t>
            </a:r>
            <a:r>
              <a:rPr lang="en-US" sz="1500" b="0" i="0" kern="1200" dirty="0"/>
              <a:t>to adapt initiatives to a </a:t>
            </a:r>
            <a:r>
              <a:rPr lang="en-US" sz="1500" b="1" i="0" kern="1200" dirty="0"/>
              <a:t>patient-centered point of view</a:t>
            </a:r>
            <a:endParaRPr lang="en-US" sz="1500" dirty="0"/>
          </a:p>
          <a:p>
            <a:pPr marL="285750" lvl="1" indent="-285750" defTabSz="577850">
              <a:lnSpc>
                <a:spcPct val="90000"/>
              </a:lnSpc>
              <a:spcBef>
                <a:spcPct val="0"/>
              </a:spcBef>
              <a:spcAft>
                <a:spcPct val="15000"/>
              </a:spcAft>
              <a:buFont typeface="Arial" panose="020B0604020202020204" pitchFamily="34" charset="0"/>
              <a:buChar char="•"/>
            </a:pPr>
            <a:r>
              <a:rPr lang="en-US" sz="1500" b="1" i="0" kern="1200" dirty="0"/>
              <a:t>Developing referrals to community-based organizations</a:t>
            </a:r>
            <a:r>
              <a:rPr lang="en-US" sz="1500" b="0" i="0" kern="1200" dirty="0"/>
              <a:t> that address HRSN</a:t>
            </a:r>
            <a:endParaRPr lang="en-US" sz="1500" kern="1200" dirty="0"/>
          </a:p>
        </p:txBody>
      </p:sp>
      <p:sp>
        <p:nvSpPr>
          <p:cNvPr id="6" name="Freeform: Shape 5">
            <a:extLst>
              <a:ext uri="{FF2B5EF4-FFF2-40B4-BE49-F238E27FC236}">
                <a16:creationId xmlns:a16="http://schemas.microsoft.com/office/drawing/2014/main" id="{55F07913-6967-77E6-4F23-4545536A6BDA}"/>
              </a:ext>
            </a:extLst>
          </p:cNvPr>
          <p:cNvSpPr/>
          <p:nvPr/>
        </p:nvSpPr>
        <p:spPr>
          <a:xfrm>
            <a:off x="3481277" y="1805166"/>
            <a:ext cx="269949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solidFill>
            <a:schemeClr val="accent1"/>
          </a:solidFill>
          <a:ln>
            <a:solidFill>
              <a:schemeClr val="accent1">
                <a:lumMod val="75000"/>
              </a:schemeClr>
            </a:solidFill>
          </a:ln>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Mississippi</a:t>
            </a:r>
          </a:p>
        </p:txBody>
      </p:sp>
      <p:sp>
        <p:nvSpPr>
          <p:cNvPr id="7" name="Freeform: Shape 6">
            <a:extLst>
              <a:ext uri="{FF2B5EF4-FFF2-40B4-BE49-F238E27FC236}">
                <a16:creationId xmlns:a16="http://schemas.microsoft.com/office/drawing/2014/main" id="{5C0CF802-65D5-BEAB-225A-F6140BA96988}"/>
              </a:ext>
            </a:extLst>
          </p:cNvPr>
          <p:cNvSpPr/>
          <p:nvPr/>
        </p:nvSpPr>
        <p:spPr>
          <a:xfrm>
            <a:off x="3481277" y="2438403"/>
            <a:ext cx="2699490" cy="2376195"/>
          </a:xfrm>
          <a:custGeom>
            <a:avLst/>
            <a:gdLst>
              <a:gd name="connsiteX0" fmla="*/ 0 w 1803077"/>
              <a:gd name="connsiteY0" fmla="*/ 0 h 3639870"/>
              <a:gd name="connsiteX1" fmla="*/ 1803077 w 1803077"/>
              <a:gd name="connsiteY1" fmla="*/ 0 h 3639870"/>
              <a:gd name="connsiteX2" fmla="*/ 1803077 w 1803077"/>
              <a:gd name="connsiteY2" fmla="*/ 3639870 h 3639870"/>
              <a:gd name="connsiteX3" fmla="*/ 0 w 1803077"/>
              <a:gd name="connsiteY3" fmla="*/ 3639870 h 3639870"/>
              <a:gd name="connsiteX4" fmla="*/ 0 w 1803077"/>
              <a:gd name="connsiteY4" fmla="*/ 0 h 3639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639870">
                <a:moveTo>
                  <a:pt x="0" y="0"/>
                </a:moveTo>
                <a:lnTo>
                  <a:pt x="1803077" y="0"/>
                </a:lnTo>
                <a:lnTo>
                  <a:pt x="1803077" y="3639870"/>
                </a:lnTo>
                <a:lnTo>
                  <a:pt x="0" y="3639870"/>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285750" lvl="1" indent="-285750" algn="l" defTabSz="577850">
              <a:lnSpc>
                <a:spcPct val="90000"/>
              </a:lnSpc>
              <a:spcBef>
                <a:spcPct val="0"/>
              </a:spcBef>
              <a:spcAft>
                <a:spcPct val="15000"/>
              </a:spcAft>
              <a:buFont typeface="Arial" panose="020B0604020202020204" pitchFamily="34" charset="0"/>
              <a:buChar char="•"/>
            </a:pPr>
            <a:r>
              <a:rPr lang="en-US" sz="1500" i="0" kern="1200" dirty="0"/>
              <a:t>Expanded the </a:t>
            </a:r>
            <a:r>
              <a:rPr lang="en-US" sz="1500" b="1" i="0" kern="1200" dirty="0"/>
              <a:t>Supplemental Nutrition Assistance Program (SNAP) </a:t>
            </a:r>
            <a:r>
              <a:rPr lang="en-US" sz="1500" i="0" kern="1200" dirty="0"/>
              <a:t>program benefits</a:t>
            </a:r>
          </a:p>
          <a:p>
            <a:pPr marL="285750" lvl="1" indent="-285750" algn="l" defTabSz="577850">
              <a:lnSpc>
                <a:spcPct val="90000"/>
              </a:lnSpc>
              <a:spcBef>
                <a:spcPct val="0"/>
              </a:spcBef>
              <a:spcAft>
                <a:spcPct val="15000"/>
              </a:spcAft>
              <a:buFont typeface="Arial" panose="020B0604020202020204" pitchFamily="34" charset="0"/>
              <a:buChar char="•"/>
            </a:pPr>
            <a:r>
              <a:rPr lang="en-US" sz="1500" b="1" dirty="0"/>
              <a:t>D</a:t>
            </a:r>
            <a:r>
              <a:rPr lang="en-US" sz="1500" b="1" i="0" kern="1200" dirty="0"/>
              <a:t>eliver food </a:t>
            </a:r>
            <a:r>
              <a:rPr lang="en-US" sz="1500" b="0" i="0" kern="1200" dirty="0"/>
              <a:t>to eligible, low-income individuals participating in the National DPP lifestyle program </a:t>
            </a:r>
            <a:endParaRPr lang="en-US" sz="1500" kern="1200" dirty="0"/>
          </a:p>
        </p:txBody>
      </p:sp>
      <p:sp>
        <p:nvSpPr>
          <p:cNvPr id="8" name="Freeform: Shape 7">
            <a:extLst>
              <a:ext uri="{FF2B5EF4-FFF2-40B4-BE49-F238E27FC236}">
                <a16:creationId xmlns:a16="http://schemas.microsoft.com/office/drawing/2014/main" id="{685392A1-6881-0E7E-2241-4DCB80ADC66B}"/>
              </a:ext>
            </a:extLst>
          </p:cNvPr>
          <p:cNvSpPr/>
          <p:nvPr/>
        </p:nvSpPr>
        <p:spPr>
          <a:xfrm>
            <a:off x="6244271" y="1805166"/>
            <a:ext cx="269949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ln>
            <a:solidFill>
              <a:schemeClr val="accent4">
                <a:lumMod val="75000"/>
              </a:schemeClr>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Alaska</a:t>
            </a:r>
          </a:p>
        </p:txBody>
      </p:sp>
      <p:sp>
        <p:nvSpPr>
          <p:cNvPr id="9" name="Freeform: Shape 8">
            <a:extLst>
              <a:ext uri="{FF2B5EF4-FFF2-40B4-BE49-F238E27FC236}">
                <a16:creationId xmlns:a16="http://schemas.microsoft.com/office/drawing/2014/main" id="{85E13564-912F-4FB5-FEFE-D310C237FCA1}"/>
              </a:ext>
            </a:extLst>
          </p:cNvPr>
          <p:cNvSpPr/>
          <p:nvPr/>
        </p:nvSpPr>
        <p:spPr>
          <a:xfrm>
            <a:off x="6244271" y="2438403"/>
            <a:ext cx="2699490" cy="2376195"/>
          </a:xfrm>
          <a:custGeom>
            <a:avLst/>
            <a:gdLst>
              <a:gd name="connsiteX0" fmla="*/ 0 w 1803077"/>
              <a:gd name="connsiteY0" fmla="*/ 0 h 3639870"/>
              <a:gd name="connsiteX1" fmla="*/ 1803077 w 1803077"/>
              <a:gd name="connsiteY1" fmla="*/ 0 h 3639870"/>
              <a:gd name="connsiteX2" fmla="*/ 1803077 w 1803077"/>
              <a:gd name="connsiteY2" fmla="*/ 3639870 h 3639870"/>
              <a:gd name="connsiteX3" fmla="*/ 0 w 1803077"/>
              <a:gd name="connsiteY3" fmla="*/ 3639870 h 3639870"/>
              <a:gd name="connsiteX4" fmla="*/ 0 w 1803077"/>
              <a:gd name="connsiteY4" fmla="*/ 0 h 3639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639870">
                <a:moveTo>
                  <a:pt x="0" y="0"/>
                </a:moveTo>
                <a:lnTo>
                  <a:pt x="1803077" y="0"/>
                </a:lnTo>
                <a:lnTo>
                  <a:pt x="1803077" y="3639870"/>
                </a:lnTo>
                <a:lnTo>
                  <a:pt x="0" y="3639870"/>
                </a:lnTo>
                <a:lnTo>
                  <a:pt x="0" y="0"/>
                </a:ln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285750" lvl="1" indent="-285750" algn="l" defTabSz="577850">
              <a:lnSpc>
                <a:spcPct val="90000"/>
              </a:lnSpc>
              <a:spcBef>
                <a:spcPct val="0"/>
              </a:spcBef>
              <a:spcAft>
                <a:spcPct val="15000"/>
              </a:spcAft>
              <a:buFont typeface="Arial" panose="020B0604020202020204" pitchFamily="34" charset="0"/>
              <a:buChar char="•"/>
            </a:pPr>
            <a:r>
              <a:rPr lang="en-US" sz="1500" kern="1200" dirty="0"/>
              <a:t>Offering the National DPP through </a:t>
            </a:r>
            <a:r>
              <a:rPr lang="en-US" sz="1500" b="1" kern="1200" dirty="0"/>
              <a:t>three delivery modalities</a:t>
            </a:r>
            <a:r>
              <a:rPr lang="en-US" sz="1500" b="1" dirty="0"/>
              <a:t> </a:t>
            </a:r>
          </a:p>
          <a:p>
            <a:pPr marL="285750" lvl="1" indent="-285750" algn="l" defTabSz="577850">
              <a:lnSpc>
                <a:spcPct val="90000"/>
              </a:lnSpc>
              <a:spcBef>
                <a:spcPct val="0"/>
              </a:spcBef>
              <a:spcAft>
                <a:spcPct val="15000"/>
              </a:spcAft>
              <a:buFont typeface="Arial" panose="020B0604020202020204" pitchFamily="34" charset="0"/>
              <a:buChar char="•"/>
            </a:pPr>
            <a:r>
              <a:rPr lang="en-US" sz="1500" b="1" dirty="0"/>
              <a:t>Offering </a:t>
            </a:r>
            <a:r>
              <a:rPr lang="en-US" sz="1500" dirty="0"/>
              <a:t>o</a:t>
            </a:r>
            <a:r>
              <a:rPr lang="en-US" sz="1500" kern="1200" dirty="0"/>
              <a:t>nline and distance learning to </a:t>
            </a:r>
            <a:r>
              <a:rPr lang="en-US" sz="1500" b="1" kern="1200" dirty="0"/>
              <a:t>all eligible Alaskans free of cost</a:t>
            </a:r>
          </a:p>
          <a:p>
            <a:pPr marL="285750" lvl="1" indent="-285750" algn="l" defTabSz="577850">
              <a:lnSpc>
                <a:spcPct val="90000"/>
              </a:lnSpc>
              <a:spcBef>
                <a:spcPct val="0"/>
              </a:spcBef>
              <a:spcAft>
                <a:spcPct val="15000"/>
              </a:spcAft>
              <a:buFont typeface="Arial" panose="020B0604020202020204" pitchFamily="34" charset="0"/>
              <a:buChar char="•"/>
            </a:pPr>
            <a:r>
              <a:rPr lang="en-US" sz="1500" b="1" dirty="0"/>
              <a:t>Providing 1:1</a:t>
            </a:r>
            <a:r>
              <a:rPr lang="en-US" sz="1500" b="1" kern="1200" dirty="0"/>
              <a:t> consultations </a:t>
            </a:r>
            <a:r>
              <a:rPr lang="en-US" sz="1500" kern="1200" dirty="0"/>
              <a:t>with Lifestyle Coaches</a:t>
            </a:r>
          </a:p>
        </p:txBody>
      </p:sp>
      <p:sp>
        <p:nvSpPr>
          <p:cNvPr id="10" name="TextBox 9">
            <a:extLst>
              <a:ext uri="{FF2B5EF4-FFF2-40B4-BE49-F238E27FC236}">
                <a16:creationId xmlns:a16="http://schemas.microsoft.com/office/drawing/2014/main" id="{ADCCA222-7B8B-3411-8DCD-CAA693E0E021}"/>
              </a:ext>
            </a:extLst>
          </p:cNvPr>
          <p:cNvSpPr txBox="1"/>
          <p:nvPr/>
        </p:nvSpPr>
        <p:spPr>
          <a:xfrm>
            <a:off x="843472" y="4899021"/>
            <a:ext cx="7906332" cy="253916"/>
          </a:xfrm>
          <a:prstGeom prst="rect">
            <a:avLst/>
          </a:prstGeom>
          <a:noFill/>
        </p:spPr>
        <p:txBody>
          <a:bodyPr wrap="none" rtlCol="0">
            <a:spAutoFit/>
          </a:bodyPr>
          <a:lstStyle/>
          <a:p>
            <a:r>
              <a:rPr lang="en-US" sz="1050" dirty="0"/>
              <a:t>Source information: National DPP Coverage Toolkit </a:t>
            </a:r>
            <a:r>
              <a:rPr lang="en-US" sz="1050" dirty="0">
                <a:hlinkClick r:id="rId3"/>
              </a:rPr>
              <a:t>Addressing HRSN Through the National DPP Lifestyle Change Program</a:t>
            </a:r>
            <a:r>
              <a:rPr lang="en-US" sz="1050" dirty="0"/>
              <a:t> page</a:t>
            </a:r>
          </a:p>
        </p:txBody>
      </p:sp>
    </p:spTree>
    <p:extLst>
      <p:ext uri="{BB962C8B-B14F-4D97-AF65-F5344CB8AC3E}">
        <p14:creationId xmlns:p14="http://schemas.microsoft.com/office/powerpoint/2010/main" val="1888226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99D61-BBA3-CA04-41C6-E61BE2D6A684}"/>
              </a:ext>
            </a:extLst>
          </p:cNvPr>
          <p:cNvSpPr>
            <a:spLocks noGrp="1"/>
          </p:cNvSpPr>
          <p:nvPr>
            <p:ph type="title"/>
          </p:nvPr>
        </p:nvSpPr>
        <p:spPr>
          <a:xfrm>
            <a:off x="851573" y="191827"/>
            <a:ext cx="7835226" cy="722573"/>
          </a:xfrm>
        </p:spPr>
        <p:txBody>
          <a:bodyPr>
            <a:normAutofit/>
          </a:bodyPr>
          <a:lstStyle/>
          <a:p>
            <a:r>
              <a:rPr lang="en-US" dirty="0"/>
              <a:t>Federal Health Equity Initiatives</a:t>
            </a:r>
          </a:p>
        </p:txBody>
      </p:sp>
      <p:sp>
        <p:nvSpPr>
          <p:cNvPr id="5" name="Content Placeholder 2">
            <a:extLst>
              <a:ext uri="{FF2B5EF4-FFF2-40B4-BE49-F238E27FC236}">
                <a16:creationId xmlns:a16="http://schemas.microsoft.com/office/drawing/2014/main" id="{914CD6F7-05F9-43DD-1D66-44B0F458B2FD}"/>
              </a:ext>
            </a:extLst>
          </p:cNvPr>
          <p:cNvSpPr txBox="1">
            <a:spLocks/>
          </p:cNvSpPr>
          <p:nvPr/>
        </p:nvSpPr>
        <p:spPr>
          <a:xfrm>
            <a:off x="751738" y="1143474"/>
            <a:ext cx="1486274" cy="355251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800" kern="1200">
                <a:solidFill>
                  <a:schemeClr val="tx1"/>
                </a:solidFill>
                <a:latin typeface="Helvetica" pitchFamily="2" charset="0"/>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Helvetica" pitchFamily="2" charset="0"/>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Helvetica" pitchFamily="2" charset="0"/>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Helvetica" pitchFamily="2"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Helvetica"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The federal government is increasingly interested in promoting policies that address HRSN and improve health equity. </a:t>
            </a:r>
          </a:p>
          <a:p>
            <a:pPr marL="0" indent="0">
              <a:buNone/>
            </a:pPr>
            <a:endParaRPr lang="en-US" sz="1600" dirty="0"/>
          </a:p>
          <a:p>
            <a:pPr marL="0" indent="0">
              <a:buNone/>
            </a:pPr>
            <a:r>
              <a:rPr lang="en-US" sz="1600" dirty="0"/>
              <a:t>Examples of some of these initiatives are provided here. </a:t>
            </a:r>
          </a:p>
        </p:txBody>
      </p:sp>
      <p:sp>
        <p:nvSpPr>
          <p:cNvPr id="8" name="Freeform: Shape 7">
            <a:extLst>
              <a:ext uri="{FF2B5EF4-FFF2-40B4-BE49-F238E27FC236}">
                <a16:creationId xmlns:a16="http://schemas.microsoft.com/office/drawing/2014/main" id="{B5F98760-75BA-EB97-3BBE-417549F77CEF}"/>
              </a:ext>
            </a:extLst>
          </p:cNvPr>
          <p:cNvSpPr/>
          <p:nvPr/>
        </p:nvSpPr>
        <p:spPr>
          <a:xfrm>
            <a:off x="2495641" y="1061057"/>
            <a:ext cx="2773188" cy="1285634"/>
          </a:xfrm>
          <a:custGeom>
            <a:avLst/>
            <a:gdLst>
              <a:gd name="connsiteX0" fmla="*/ 0 w 3607593"/>
              <a:gd name="connsiteY0" fmla="*/ 180380 h 1803796"/>
              <a:gd name="connsiteX1" fmla="*/ 180380 w 3607593"/>
              <a:gd name="connsiteY1" fmla="*/ 0 h 1803796"/>
              <a:gd name="connsiteX2" fmla="*/ 3427213 w 3607593"/>
              <a:gd name="connsiteY2" fmla="*/ 0 h 1803796"/>
              <a:gd name="connsiteX3" fmla="*/ 3607593 w 3607593"/>
              <a:gd name="connsiteY3" fmla="*/ 180380 h 1803796"/>
              <a:gd name="connsiteX4" fmla="*/ 3607593 w 3607593"/>
              <a:gd name="connsiteY4" fmla="*/ 1623416 h 1803796"/>
              <a:gd name="connsiteX5" fmla="*/ 3427213 w 3607593"/>
              <a:gd name="connsiteY5" fmla="*/ 1803796 h 1803796"/>
              <a:gd name="connsiteX6" fmla="*/ 180380 w 3607593"/>
              <a:gd name="connsiteY6" fmla="*/ 1803796 h 1803796"/>
              <a:gd name="connsiteX7" fmla="*/ 0 w 3607593"/>
              <a:gd name="connsiteY7" fmla="*/ 1623416 h 1803796"/>
              <a:gd name="connsiteX8" fmla="*/ 0 w 3607593"/>
              <a:gd name="connsiteY8" fmla="*/ 180380 h 180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7593" h="1803796">
                <a:moveTo>
                  <a:pt x="0" y="180380"/>
                </a:moveTo>
                <a:cubicBezTo>
                  <a:pt x="0" y="80759"/>
                  <a:pt x="80759" y="0"/>
                  <a:pt x="180380" y="0"/>
                </a:cubicBezTo>
                <a:lnTo>
                  <a:pt x="3427213" y="0"/>
                </a:lnTo>
                <a:cubicBezTo>
                  <a:pt x="3526834" y="0"/>
                  <a:pt x="3607593" y="80759"/>
                  <a:pt x="3607593" y="180380"/>
                </a:cubicBezTo>
                <a:lnTo>
                  <a:pt x="3607593" y="1623416"/>
                </a:lnTo>
                <a:cubicBezTo>
                  <a:pt x="3607593" y="1723037"/>
                  <a:pt x="3526834" y="1803796"/>
                  <a:pt x="3427213" y="1803796"/>
                </a:cubicBezTo>
                <a:lnTo>
                  <a:pt x="180380" y="1803796"/>
                </a:lnTo>
                <a:cubicBezTo>
                  <a:pt x="80759" y="1803796"/>
                  <a:pt x="0" y="1723037"/>
                  <a:pt x="0" y="1623416"/>
                </a:cubicBezTo>
                <a:lnTo>
                  <a:pt x="0" y="180380"/>
                </a:lnTo>
                <a:close/>
              </a:path>
            </a:pathLst>
          </a:cu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9031" tIns="103631" rIns="129031" bIns="103631" numCol="1" spcCol="1270" anchor="ctr" anchorCtr="0">
            <a:noAutofit/>
          </a:bodyPr>
          <a:lstStyle/>
          <a:p>
            <a:pPr marL="0" lvl="0" indent="0" algn="ctr" defTabSz="1778000">
              <a:lnSpc>
                <a:spcPct val="90000"/>
              </a:lnSpc>
              <a:spcBef>
                <a:spcPct val="0"/>
              </a:spcBef>
              <a:spcAft>
                <a:spcPct val="35000"/>
              </a:spcAft>
              <a:buNone/>
            </a:pPr>
            <a:r>
              <a:rPr lang="en-US" sz="2000" kern="1200" dirty="0"/>
              <a:t>Affordable Connectivity Program</a:t>
            </a:r>
          </a:p>
        </p:txBody>
      </p:sp>
      <p:sp>
        <p:nvSpPr>
          <p:cNvPr id="14" name="Freeform: Shape 13">
            <a:extLst>
              <a:ext uri="{FF2B5EF4-FFF2-40B4-BE49-F238E27FC236}">
                <a16:creationId xmlns:a16="http://schemas.microsoft.com/office/drawing/2014/main" id="{FD488CB6-62FB-8A50-FD9F-67530C2E1C50}"/>
              </a:ext>
            </a:extLst>
          </p:cNvPr>
          <p:cNvSpPr/>
          <p:nvPr/>
        </p:nvSpPr>
        <p:spPr>
          <a:xfrm>
            <a:off x="2772960" y="2344810"/>
            <a:ext cx="277319" cy="1211643"/>
          </a:xfrm>
          <a:custGeom>
            <a:avLst/>
            <a:gdLst/>
            <a:ahLst/>
            <a:cxnLst/>
            <a:rect l="0" t="0" r="0" b="0"/>
            <a:pathLst>
              <a:path>
                <a:moveTo>
                  <a:pt x="0" y="0"/>
                </a:moveTo>
                <a:lnTo>
                  <a:pt x="0" y="1352847"/>
                </a:lnTo>
                <a:lnTo>
                  <a:pt x="360759" y="1352847"/>
                </a:lnTo>
              </a:path>
            </a:pathLst>
          </a:custGeom>
          <a:noFill/>
        </p:spPr>
        <p:style>
          <a:lnRef idx="2">
            <a:schemeClr val="dk1">
              <a:shade val="60000"/>
              <a:hueOff val="0"/>
              <a:satOff val="0"/>
              <a:lumOff val="0"/>
              <a:alphaOff val="0"/>
            </a:schemeClr>
          </a:lnRef>
          <a:fillRef idx="0">
            <a:scrgbClr r="0" g="0" b="0"/>
          </a:fillRef>
          <a:effectRef idx="0">
            <a:schemeClr val="dk1">
              <a:hueOff val="0"/>
              <a:satOff val="0"/>
              <a:lumOff val="0"/>
              <a:alphaOff val="0"/>
            </a:schemeClr>
          </a:effectRef>
          <a:fontRef idx="minor">
            <a:schemeClr val="tx1">
              <a:hueOff val="0"/>
              <a:satOff val="0"/>
              <a:lumOff val="0"/>
              <a:alphaOff val="0"/>
            </a:schemeClr>
          </a:fontRef>
        </p:style>
      </p:sp>
      <p:sp>
        <p:nvSpPr>
          <p:cNvPr id="15" name="Freeform: Shape 14">
            <a:extLst>
              <a:ext uri="{FF2B5EF4-FFF2-40B4-BE49-F238E27FC236}">
                <a16:creationId xmlns:a16="http://schemas.microsoft.com/office/drawing/2014/main" id="{932C326A-D2E4-1C43-10A7-0F13B31B1ED0}"/>
              </a:ext>
            </a:extLst>
          </p:cNvPr>
          <p:cNvSpPr/>
          <p:nvPr/>
        </p:nvSpPr>
        <p:spPr>
          <a:xfrm>
            <a:off x="3050278" y="2582360"/>
            <a:ext cx="2218551" cy="2257846"/>
          </a:xfrm>
          <a:custGeom>
            <a:avLst/>
            <a:gdLst>
              <a:gd name="connsiteX0" fmla="*/ 0 w 2886075"/>
              <a:gd name="connsiteY0" fmla="*/ 180380 h 1803796"/>
              <a:gd name="connsiteX1" fmla="*/ 180380 w 2886075"/>
              <a:gd name="connsiteY1" fmla="*/ 0 h 1803796"/>
              <a:gd name="connsiteX2" fmla="*/ 2705695 w 2886075"/>
              <a:gd name="connsiteY2" fmla="*/ 0 h 1803796"/>
              <a:gd name="connsiteX3" fmla="*/ 2886075 w 2886075"/>
              <a:gd name="connsiteY3" fmla="*/ 180380 h 1803796"/>
              <a:gd name="connsiteX4" fmla="*/ 2886075 w 2886075"/>
              <a:gd name="connsiteY4" fmla="*/ 1623416 h 1803796"/>
              <a:gd name="connsiteX5" fmla="*/ 2705695 w 2886075"/>
              <a:gd name="connsiteY5" fmla="*/ 1803796 h 1803796"/>
              <a:gd name="connsiteX6" fmla="*/ 180380 w 2886075"/>
              <a:gd name="connsiteY6" fmla="*/ 1803796 h 1803796"/>
              <a:gd name="connsiteX7" fmla="*/ 0 w 2886075"/>
              <a:gd name="connsiteY7" fmla="*/ 1623416 h 1803796"/>
              <a:gd name="connsiteX8" fmla="*/ 0 w 2886075"/>
              <a:gd name="connsiteY8" fmla="*/ 180380 h 180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6075" h="1803796">
                <a:moveTo>
                  <a:pt x="0" y="180380"/>
                </a:moveTo>
                <a:cubicBezTo>
                  <a:pt x="0" y="80759"/>
                  <a:pt x="80759" y="0"/>
                  <a:pt x="180380" y="0"/>
                </a:cubicBezTo>
                <a:lnTo>
                  <a:pt x="2705695" y="0"/>
                </a:lnTo>
                <a:cubicBezTo>
                  <a:pt x="2805316" y="0"/>
                  <a:pt x="2886075" y="80759"/>
                  <a:pt x="2886075" y="180380"/>
                </a:cubicBezTo>
                <a:lnTo>
                  <a:pt x="2886075" y="1623416"/>
                </a:lnTo>
                <a:cubicBezTo>
                  <a:pt x="2886075" y="1723037"/>
                  <a:pt x="2805316" y="1803796"/>
                  <a:pt x="2705695" y="1803796"/>
                </a:cubicBezTo>
                <a:lnTo>
                  <a:pt x="180380" y="1803796"/>
                </a:lnTo>
                <a:cubicBezTo>
                  <a:pt x="80759" y="1803796"/>
                  <a:pt x="0" y="1723037"/>
                  <a:pt x="0" y="1623416"/>
                </a:cubicBezTo>
                <a:lnTo>
                  <a:pt x="0" y="180380"/>
                </a:lnTo>
                <a:close/>
              </a:path>
            </a:pathLst>
          </a:custGeom>
        </p:spPr>
        <p:style>
          <a:lnRef idx="2">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9501" tIns="70611" rIns="79501" bIns="70611" numCol="1" spcCol="1270" anchor="ctr" anchorCtr="0">
            <a:noAutofit/>
          </a:bodyPr>
          <a:lstStyle/>
          <a:p>
            <a:pPr marL="0" lvl="0" indent="0" algn="ctr" defTabSz="622300">
              <a:lnSpc>
                <a:spcPct val="90000"/>
              </a:lnSpc>
              <a:spcBef>
                <a:spcPct val="0"/>
              </a:spcBef>
              <a:spcAft>
                <a:spcPct val="35000"/>
              </a:spcAft>
              <a:buNone/>
            </a:pPr>
            <a:r>
              <a:rPr lang="en-US" sz="1400" kern="1200" dirty="0"/>
              <a:t>The </a:t>
            </a:r>
            <a:r>
              <a:rPr lang="en-US" sz="1400" dirty="0">
                <a:hlinkClick r:id="rId3"/>
              </a:rPr>
              <a:t>Affordable Connectivity Program (ACP) </a:t>
            </a:r>
            <a:r>
              <a:rPr lang="en-US" sz="1400" kern="1200" dirty="0"/>
              <a:t>provides eligible households $30/month off internet bills and a one-time discount of up to $100 to purchase a laptop, desktop computer, or tablet.</a:t>
            </a:r>
          </a:p>
        </p:txBody>
      </p:sp>
      <p:sp>
        <p:nvSpPr>
          <p:cNvPr id="16" name="Freeform: Shape 15">
            <a:extLst>
              <a:ext uri="{FF2B5EF4-FFF2-40B4-BE49-F238E27FC236}">
                <a16:creationId xmlns:a16="http://schemas.microsoft.com/office/drawing/2014/main" id="{A5269B37-5E82-EC7A-714F-206A7C0E6D72}"/>
              </a:ext>
            </a:extLst>
          </p:cNvPr>
          <p:cNvSpPr/>
          <p:nvPr/>
        </p:nvSpPr>
        <p:spPr>
          <a:xfrm>
            <a:off x="5422046" y="1061057"/>
            <a:ext cx="2773188" cy="1285634"/>
          </a:xfrm>
          <a:custGeom>
            <a:avLst/>
            <a:gdLst>
              <a:gd name="connsiteX0" fmla="*/ 0 w 3607593"/>
              <a:gd name="connsiteY0" fmla="*/ 180380 h 1803796"/>
              <a:gd name="connsiteX1" fmla="*/ 180380 w 3607593"/>
              <a:gd name="connsiteY1" fmla="*/ 0 h 1803796"/>
              <a:gd name="connsiteX2" fmla="*/ 3427213 w 3607593"/>
              <a:gd name="connsiteY2" fmla="*/ 0 h 1803796"/>
              <a:gd name="connsiteX3" fmla="*/ 3607593 w 3607593"/>
              <a:gd name="connsiteY3" fmla="*/ 180380 h 1803796"/>
              <a:gd name="connsiteX4" fmla="*/ 3607593 w 3607593"/>
              <a:gd name="connsiteY4" fmla="*/ 1623416 h 1803796"/>
              <a:gd name="connsiteX5" fmla="*/ 3427213 w 3607593"/>
              <a:gd name="connsiteY5" fmla="*/ 1803796 h 1803796"/>
              <a:gd name="connsiteX6" fmla="*/ 180380 w 3607593"/>
              <a:gd name="connsiteY6" fmla="*/ 1803796 h 1803796"/>
              <a:gd name="connsiteX7" fmla="*/ 0 w 3607593"/>
              <a:gd name="connsiteY7" fmla="*/ 1623416 h 1803796"/>
              <a:gd name="connsiteX8" fmla="*/ 0 w 3607593"/>
              <a:gd name="connsiteY8" fmla="*/ 180380 h 180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7593" h="1803796">
                <a:moveTo>
                  <a:pt x="0" y="180380"/>
                </a:moveTo>
                <a:cubicBezTo>
                  <a:pt x="0" y="80759"/>
                  <a:pt x="80759" y="0"/>
                  <a:pt x="180380" y="0"/>
                </a:cubicBezTo>
                <a:lnTo>
                  <a:pt x="3427213" y="0"/>
                </a:lnTo>
                <a:cubicBezTo>
                  <a:pt x="3526834" y="0"/>
                  <a:pt x="3607593" y="80759"/>
                  <a:pt x="3607593" y="180380"/>
                </a:cubicBezTo>
                <a:lnTo>
                  <a:pt x="3607593" y="1623416"/>
                </a:lnTo>
                <a:cubicBezTo>
                  <a:pt x="3607593" y="1723037"/>
                  <a:pt x="3526834" y="1803796"/>
                  <a:pt x="3427213" y="1803796"/>
                </a:cubicBezTo>
                <a:lnTo>
                  <a:pt x="180380" y="1803796"/>
                </a:lnTo>
                <a:cubicBezTo>
                  <a:pt x="80759" y="1803796"/>
                  <a:pt x="0" y="1723037"/>
                  <a:pt x="0" y="1623416"/>
                </a:cubicBezTo>
                <a:lnTo>
                  <a:pt x="0" y="180380"/>
                </a:lnTo>
                <a:close/>
              </a:path>
            </a:pathLst>
          </a:cu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9031" tIns="103631" rIns="129031" bIns="103631" numCol="1" spcCol="1270" anchor="ctr" anchorCtr="0">
            <a:noAutofit/>
          </a:bodyPr>
          <a:lstStyle/>
          <a:p>
            <a:pPr marL="0" lvl="0" indent="0" algn="ctr" defTabSz="1778000">
              <a:lnSpc>
                <a:spcPct val="90000"/>
              </a:lnSpc>
              <a:spcBef>
                <a:spcPct val="0"/>
              </a:spcBef>
              <a:spcAft>
                <a:spcPct val="35000"/>
              </a:spcAft>
              <a:buNone/>
            </a:pPr>
            <a:r>
              <a:rPr lang="en-US" sz="2000" kern="1200" dirty="0"/>
              <a:t>National Strategy on Hunger, Nutrition, and Health</a:t>
            </a:r>
          </a:p>
        </p:txBody>
      </p:sp>
      <p:sp>
        <p:nvSpPr>
          <p:cNvPr id="17" name="Freeform: Shape 16">
            <a:extLst>
              <a:ext uri="{FF2B5EF4-FFF2-40B4-BE49-F238E27FC236}">
                <a16:creationId xmlns:a16="http://schemas.microsoft.com/office/drawing/2014/main" id="{95B417EC-2750-BDB2-F788-867ABD223A58}"/>
              </a:ext>
            </a:extLst>
          </p:cNvPr>
          <p:cNvSpPr/>
          <p:nvPr/>
        </p:nvSpPr>
        <p:spPr>
          <a:xfrm>
            <a:off x="5699365" y="2344810"/>
            <a:ext cx="277319" cy="1211643"/>
          </a:xfrm>
          <a:custGeom>
            <a:avLst/>
            <a:gdLst/>
            <a:ahLst/>
            <a:cxnLst/>
            <a:rect l="0" t="0" r="0" b="0"/>
            <a:pathLst>
              <a:path>
                <a:moveTo>
                  <a:pt x="0" y="0"/>
                </a:moveTo>
                <a:lnTo>
                  <a:pt x="0" y="1352847"/>
                </a:lnTo>
                <a:lnTo>
                  <a:pt x="360759" y="1352847"/>
                </a:lnTo>
              </a:path>
            </a:pathLst>
          </a:custGeom>
          <a:noFill/>
        </p:spPr>
        <p:style>
          <a:lnRef idx="2">
            <a:schemeClr val="dk1">
              <a:shade val="60000"/>
              <a:hueOff val="0"/>
              <a:satOff val="0"/>
              <a:lumOff val="0"/>
              <a:alphaOff val="0"/>
            </a:schemeClr>
          </a:lnRef>
          <a:fillRef idx="0">
            <a:scrgbClr r="0" g="0" b="0"/>
          </a:fillRef>
          <a:effectRef idx="0">
            <a:schemeClr val="dk1">
              <a:hueOff val="0"/>
              <a:satOff val="0"/>
              <a:lumOff val="0"/>
              <a:alphaOff val="0"/>
            </a:schemeClr>
          </a:effectRef>
          <a:fontRef idx="minor">
            <a:schemeClr val="tx1">
              <a:hueOff val="0"/>
              <a:satOff val="0"/>
              <a:lumOff val="0"/>
              <a:alphaOff val="0"/>
            </a:schemeClr>
          </a:fontRef>
        </p:style>
      </p:sp>
      <p:sp>
        <p:nvSpPr>
          <p:cNvPr id="18" name="Freeform: Shape 17">
            <a:extLst>
              <a:ext uri="{FF2B5EF4-FFF2-40B4-BE49-F238E27FC236}">
                <a16:creationId xmlns:a16="http://schemas.microsoft.com/office/drawing/2014/main" id="{39E0D940-0A97-186F-3AC4-5FC81F77184A}"/>
              </a:ext>
            </a:extLst>
          </p:cNvPr>
          <p:cNvSpPr/>
          <p:nvPr/>
        </p:nvSpPr>
        <p:spPr>
          <a:xfrm>
            <a:off x="5976683" y="2582360"/>
            <a:ext cx="2218551" cy="2257846"/>
          </a:xfrm>
          <a:custGeom>
            <a:avLst/>
            <a:gdLst>
              <a:gd name="connsiteX0" fmla="*/ 0 w 2886075"/>
              <a:gd name="connsiteY0" fmla="*/ 180380 h 1803796"/>
              <a:gd name="connsiteX1" fmla="*/ 180380 w 2886075"/>
              <a:gd name="connsiteY1" fmla="*/ 0 h 1803796"/>
              <a:gd name="connsiteX2" fmla="*/ 2705695 w 2886075"/>
              <a:gd name="connsiteY2" fmla="*/ 0 h 1803796"/>
              <a:gd name="connsiteX3" fmla="*/ 2886075 w 2886075"/>
              <a:gd name="connsiteY3" fmla="*/ 180380 h 1803796"/>
              <a:gd name="connsiteX4" fmla="*/ 2886075 w 2886075"/>
              <a:gd name="connsiteY4" fmla="*/ 1623416 h 1803796"/>
              <a:gd name="connsiteX5" fmla="*/ 2705695 w 2886075"/>
              <a:gd name="connsiteY5" fmla="*/ 1803796 h 1803796"/>
              <a:gd name="connsiteX6" fmla="*/ 180380 w 2886075"/>
              <a:gd name="connsiteY6" fmla="*/ 1803796 h 1803796"/>
              <a:gd name="connsiteX7" fmla="*/ 0 w 2886075"/>
              <a:gd name="connsiteY7" fmla="*/ 1623416 h 1803796"/>
              <a:gd name="connsiteX8" fmla="*/ 0 w 2886075"/>
              <a:gd name="connsiteY8" fmla="*/ 180380 h 180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6075" h="1803796">
                <a:moveTo>
                  <a:pt x="0" y="180380"/>
                </a:moveTo>
                <a:cubicBezTo>
                  <a:pt x="0" y="80759"/>
                  <a:pt x="80759" y="0"/>
                  <a:pt x="180380" y="0"/>
                </a:cubicBezTo>
                <a:lnTo>
                  <a:pt x="2705695" y="0"/>
                </a:lnTo>
                <a:cubicBezTo>
                  <a:pt x="2805316" y="0"/>
                  <a:pt x="2886075" y="80759"/>
                  <a:pt x="2886075" y="180380"/>
                </a:cubicBezTo>
                <a:lnTo>
                  <a:pt x="2886075" y="1623416"/>
                </a:lnTo>
                <a:cubicBezTo>
                  <a:pt x="2886075" y="1723037"/>
                  <a:pt x="2805316" y="1803796"/>
                  <a:pt x="2705695" y="1803796"/>
                </a:cubicBezTo>
                <a:lnTo>
                  <a:pt x="180380" y="1803796"/>
                </a:lnTo>
                <a:cubicBezTo>
                  <a:pt x="80759" y="1803796"/>
                  <a:pt x="0" y="1723037"/>
                  <a:pt x="0" y="1623416"/>
                </a:cubicBezTo>
                <a:lnTo>
                  <a:pt x="0" y="180380"/>
                </a:lnTo>
                <a:close/>
              </a:path>
            </a:pathLst>
          </a:custGeom>
        </p:spPr>
        <p:style>
          <a:lnRef idx="2">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9501" tIns="70611" rIns="79501" bIns="70611" numCol="1" spcCol="1270" anchor="ctr" anchorCtr="0">
            <a:noAutofit/>
          </a:bodyPr>
          <a:lstStyle/>
          <a:p>
            <a:pPr marL="0" lvl="0" indent="0" algn="ctr" defTabSz="622300">
              <a:lnSpc>
                <a:spcPct val="90000"/>
              </a:lnSpc>
              <a:spcBef>
                <a:spcPct val="0"/>
              </a:spcBef>
              <a:spcAft>
                <a:spcPct val="35000"/>
              </a:spcAft>
              <a:buNone/>
            </a:pPr>
            <a:r>
              <a:rPr lang="en-US" sz="1400" kern="1200" dirty="0"/>
              <a:t>The </a:t>
            </a:r>
            <a:r>
              <a:rPr lang="en-US" sz="1400" kern="1200" dirty="0">
                <a:hlinkClick r:id="rId4"/>
              </a:rPr>
              <a:t>National Strategy on Hunger, Nutrition, and Health </a:t>
            </a:r>
            <a:r>
              <a:rPr lang="en-US" sz="1400" kern="1200" dirty="0"/>
              <a:t>is expanding access to “food is medicine” interventions, which may include medically tailored meals and food vouchers. </a:t>
            </a:r>
          </a:p>
        </p:txBody>
      </p:sp>
      <p:sp>
        <p:nvSpPr>
          <p:cNvPr id="22" name="TextBox 21">
            <a:extLst>
              <a:ext uri="{FF2B5EF4-FFF2-40B4-BE49-F238E27FC236}">
                <a16:creationId xmlns:a16="http://schemas.microsoft.com/office/drawing/2014/main" id="{1D291954-1C3D-6707-3A35-EB48B98AEB1A}"/>
              </a:ext>
            </a:extLst>
          </p:cNvPr>
          <p:cNvSpPr txBox="1"/>
          <p:nvPr/>
        </p:nvSpPr>
        <p:spPr>
          <a:xfrm>
            <a:off x="1271192" y="4899021"/>
            <a:ext cx="6856364" cy="253916"/>
          </a:xfrm>
          <a:prstGeom prst="rect">
            <a:avLst/>
          </a:prstGeom>
          <a:noFill/>
        </p:spPr>
        <p:txBody>
          <a:bodyPr wrap="none" rtlCol="0">
            <a:spAutoFit/>
          </a:bodyPr>
          <a:lstStyle/>
          <a:p>
            <a:r>
              <a:rPr lang="en-US" sz="1050" dirty="0"/>
              <a:t>Source information: National DPP Coverage Toolkit </a:t>
            </a:r>
            <a:r>
              <a:rPr lang="en-US" sz="1050" dirty="0">
                <a:hlinkClick r:id="rId5"/>
              </a:rPr>
              <a:t>Leveraging State and National Health Equity Initiatives</a:t>
            </a:r>
            <a:r>
              <a:rPr lang="en-US" sz="1050" dirty="0"/>
              <a:t> page</a:t>
            </a:r>
          </a:p>
        </p:txBody>
      </p:sp>
    </p:spTree>
    <p:extLst>
      <p:ext uri="{BB962C8B-B14F-4D97-AF65-F5344CB8AC3E}">
        <p14:creationId xmlns:p14="http://schemas.microsoft.com/office/powerpoint/2010/main" val="1234561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EE90D-64FC-4521-F6BA-EBADAD53CC5F}"/>
              </a:ext>
            </a:extLst>
          </p:cNvPr>
          <p:cNvSpPr>
            <a:spLocks noGrp="1"/>
          </p:cNvSpPr>
          <p:nvPr>
            <p:ph type="title"/>
          </p:nvPr>
        </p:nvSpPr>
        <p:spPr>
          <a:xfrm>
            <a:off x="851573" y="191827"/>
            <a:ext cx="7835226" cy="730665"/>
          </a:xfrm>
        </p:spPr>
        <p:txBody>
          <a:bodyPr/>
          <a:lstStyle/>
          <a:p>
            <a:r>
              <a:rPr lang="en-US" dirty="0"/>
              <a:t>Program Supports</a:t>
            </a:r>
          </a:p>
        </p:txBody>
      </p:sp>
      <p:sp>
        <p:nvSpPr>
          <p:cNvPr id="3" name="Content Placeholder 2">
            <a:extLst>
              <a:ext uri="{FF2B5EF4-FFF2-40B4-BE49-F238E27FC236}">
                <a16:creationId xmlns:a16="http://schemas.microsoft.com/office/drawing/2014/main" id="{C49F173C-E0DA-2683-8C2B-2D87C86A04A2}"/>
              </a:ext>
            </a:extLst>
          </p:cNvPr>
          <p:cNvSpPr>
            <a:spLocks noGrp="1"/>
          </p:cNvSpPr>
          <p:nvPr>
            <p:ph idx="1"/>
          </p:nvPr>
        </p:nvSpPr>
        <p:spPr>
          <a:xfrm>
            <a:off x="4891165" y="1297093"/>
            <a:ext cx="3875517" cy="3341008"/>
          </a:xfrm>
        </p:spPr>
        <p:txBody>
          <a:bodyPr>
            <a:normAutofit fontScale="92500"/>
          </a:bodyPr>
          <a:lstStyle/>
          <a:p>
            <a:pPr marL="0" indent="0">
              <a:buNone/>
            </a:pPr>
            <a:r>
              <a:rPr lang="en-US" sz="1800" dirty="0"/>
              <a:t>Partners can consider using </a:t>
            </a:r>
            <a:r>
              <a:rPr lang="en-US" sz="1800" dirty="0">
                <a:hlinkClick r:id="rId3"/>
              </a:rPr>
              <a:t>program supports to enhance enrollment and retention </a:t>
            </a:r>
            <a:r>
              <a:rPr lang="en-US" sz="1800" dirty="0"/>
              <a:t>and address participant HRSN. Studies have found that participants receiving program supports had significantly higher retention than control groups without program supports. </a:t>
            </a:r>
          </a:p>
          <a:p>
            <a:pPr marL="0" indent="0">
              <a:buNone/>
            </a:pPr>
            <a:endParaRPr lang="en-US" sz="1800" dirty="0"/>
          </a:p>
          <a:p>
            <a:pPr marL="0" indent="0">
              <a:buNone/>
            </a:pPr>
            <a:r>
              <a:rPr lang="en-US" sz="1800" dirty="0"/>
              <a:t>Which program supports do you envision could meet HRSN in our community? </a:t>
            </a:r>
          </a:p>
        </p:txBody>
      </p:sp>
      <p:sp>
        <p:nvSpPr>
          <p:cNvPr id="7" name="Freeform: Shape 6">
            <a:extLst>
              <a:ext uri="{FF2B5EF4-FFF2-40B4-BE49-F238E27FC236}">
                <a16:creationId xmlns:a16="http://schemas.microsoft.com/office/drawing/2014/main" id="{905F9A31-77F6-FD40-302E-D3AE2A107552}"/>
              </a:ext>
            </a:extLst>
          </p:cNvPr>
          <p:cNvSpPr/>
          <p:nvPr/>
        </p:nvSpPr>
        <p:spPr>
          <a:xfrm>
            <a:off x="2759533" y="1233004"/>
            <a:ext cx="1040822" cy="1196348"/>
          </a:xfrm>
          <a:custGeom>
            <a:avLst/>
            <a:gdLst>
              <a:gd name="connsiteX0" fmla="*/ 0 w 1196348"/>
              <a:gd name="connsiteY0" fmla="*/ 520411 h 1040822"/>
              <a:gd name="connsiteX1" fmla="*/ 260206 w 1196348"/>
              <a:gd name="connsiteY1" fmla="*/ 0 h 1040822"/>
              <a:gd name="connsiteX2" fmla="*/ 936143 w 1196348"/>
              <a:gd name="connsiteY2" fmla="*/ 0 h 1040822"/>
              <a:gd name="connsiteX3" fmla="*/ 1196348 w 1196348"/>
              <a:gd name="connsiteY3" fmla="*/ 520411 h 1040822"/>
              <a:gd name="connsiteX4" fmla="*/ 936143 w 1196348"/>
              <a:gd name="connsiteY4" fmla="*/ 1040822 h 1040822"/>
              <a:gd name="connsiteX5" fmla="*/ 260206 w 1196348"/>
              <a:gd name="connsiteY5" fmla="*/ 1040822 h 1040822"/>
              <a:gd name="connsiteX6" fmla="*/ 0 w 1196348"/>
              <a:gd name="connsiteY6" fmla="*/ 520411 h 104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348" h="1040822">
                <a:moveTo>
                  <a:pt x="598174" y="0"/>
                </a:moveTo>
                <a:lnTo>
                  <a:pt x="1196348" y="226379"/>
                </a:lnTo>
                <a:lnTo>
                  <a:pt x="1196348" y="814444"/>
                </a:lnTo>
                <a:lnTo>
                  <a:pt x="598174" y="1040822"/>
                </a:lnTo>
                <a:lnTo>
                  <a:pt x="0" y="814444"/>
                </a:lnTo>
                <a:lnTo>
                  <a:pt x="0" y="226379"/>
                </a:lnTo>
                <a:lnTo>
                  <a:pt x="598174" y="0"/>
                </a:lnTo>
                <a:close/>
              </a:path>
            </a:pathLst>
          </a:custGeom>
          <a:solidFill>
            <a:schemeClr val="tx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6485" tIns="220721" rIns="196485" bIns="220721" numCol="1" spcCol="1270" anchor="ctr" anchorCtr="0">
            <a:noAutofit/>
          </a:bodyPr>
          <a:lstStyle/>
          <a:p>
            <a:pPr marL="0" lvl="0" indent="0" algn="ctr" defTabSz="400050">
              <a:lnSpc>
                <a:spcPct val="90000"/>
              </a:lnSpc>
              <a:spcBef>
                <a:spcPct val="0"/>
              </a:spcBef>
              <a:spcAft>
                <a:spcPct val="35000"/>
              </a:spcAft>
              <a:buNone/>
            </a:pPr>
            <a:r>
              <a:rPr lang="en-US" sz="1200" kern="1200" dirty="0"/>
              <a:t>Gift Cards</a:t>
            </a:r>
          </a:p>
        </p:txBody>
      </p:sp>
      <p:sp>
        <p:nvSpPr>
          <p:cNvPr id="9" name="Freeform: Shape 8">
            <a:extLst>
              <a:ext uri="{FF2B5EF4-FFF2-40B4-BE49-F238E27FC236}">
                <a16:creationId xmlns:a16="http://schemas.microsoft.com/office/drawing/2014/main" id="{9371636C-A4D8-DB28-ADB9-989ED93BD8D7}"/>
              </a:ext>
            </a:extLst>
          </p:cNvPr>
          <p:cNvSpPr/>
          <p:nvPr/>
        </p:nvSpPr>
        <p:spPr>
          <a:xfrm>
            <a:off x="1635444" y="1233004"/>
            <a:ext cx="1040822" cy="1196348"/>
          </a:xfrm>
          <a:custGeom>
            <a:avLst/>
            <a:gdLst>
              <a:gd name="connsiteX0" fmla="*/ 0 w 1196348"/>
              <a:gd name="connsiteY0" fmla="*/ 520411 h 1040822"/>
              <a:gd name="connsiteX1" fmla="*/ 260206 w 1196348"/>
              <a:gd name="connsiteY1" fmla="*/ 0 h 1040822"/>
              <a:gd name="connsiteX2" fmla="*/ 936143 w 1196348"/>
              <a:gd name="connsiteY2" fmla="*/ 0 h 1040822"/>
              <a:gd name="connsiteX3" fmla="*/ 1196348 w 1196348"/>
              <a:gd name="connsiteY3" fmla="*/ 520411 h 1040822"/>
              <a:gd name="connsiteX4" fmla="*/ 936143 w 1196348"/>
              <a:gd name="connsiteY4" fmla="*/ 1040822 h 1040822"/>
              <a:gd name="connsiteX5" fmla="*/ 260206 w 1196348"/>
              <a:gd name="connsiteY5" fmla="*/ 1040822 h 1040822"/>
              <a:gd name="connsiteX6" fmla="*/ 0 w 1196348"/>
              <a:gd name="connsiteY6" fmla="*/ 520411 h 104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348" h="1040822">
                <a:moveTo>
                  <a:pt x="598174" y="0"/>
                </a:moveTo>
                <a:lnTo>
                  <a:pt x="1196348" y="226379"/>
                </a:lnTo>
                <a:lnTo>
                  <a:pt x="1196348" y="814444"/>
                </a:lnTo>
                <a:lnTo>
                  <a:pt x="598174" y="1040822"/>
                </a:lnTo>
                <a:lnTo>
                  <a:pt x="0" y="814444"/>
                </a:lnTo>
                <a:lnTo>
                  <a:pt x="0" y="226379"/>
                </a:lnTo>
                <a:lnTo>
                  <a:pt x="598174" y="0"/>
                </a:lnTo>
                <a:close/>
              </a:path>
            </a:pathLst>
          </a:custGeom>
          <a:solidFill>
            <a:schemeClr val="tx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195" tIns="186431" rIns="162195" bIns="186431" numCol="1" spcCol="1270" anchor="ctr" anchorCtr="0">
            <a:noAutofit/>
          </a:bodyPr>
          <a:lstStyle/>
          <a:p>
            <a:pPr marL="0" lvl="0" indent="0" algn="ctr" defTabSz="577850">
              <a:lnSpc>
                <a:spcPct val="90000"/>
              </a:lnSpc>
              <a:spcBef>
                <a:spcPct val="0"/>
              </a:spcBef>
              <a:spcAft>
                <a:spcPct val="35000"/>
              </a:spcAft>
              <a:buNone/>
            </a:pPr>
            <a:r>
              <a:rPr lang="en-US" sz="1200" kern="1200" dirty="0"/>
              <a:t>Food Vouchers</a:t>
            </a:r>
          </a:p>
        </p:txBody>
      </p:sp>
      <p:sp>
        <p:nvSpPr>
          <p:cNvPr id="10" name="Freeform: Shape 9">
            <a:extLst>
              <a:ext uri="{FF2B5EF4-FFF2-40B4-BE49-F238E27FC236}">
                <a16:creationId xmlns:a16="http://schemas.microsoft.com/office/drawing/2014/main" id="{61BCA6E0-46CE-EDB0-3078-2C96EC54402A}"/>
              </a:ext>
            </a:extLst>
          </p:cNvPr>
          <p:cNvSpPr/>
          <p:nvPr/>
        </p:nvSpPr>
        <p:spPr>
          <a:xfrm>
            <a:off x="2195335" y="2248464"/>
            <a:ext cx="1040822" cy="1196348"/>
          </a:xfrm>
          <a:custGeom>
            <a:avLst/>
            <a:gdLst>
              <a:gd name="connsiteX0" fmla="*/ 0 w 1196348"/>
              <a:gd name="connsiteY0" fmla="*/ 520411 h 1040822"/>
              <a:gd name="connsiteX1" fmla="*/ 260206 w 1196348"/>
              <a:gd name="connsiteY1" fmla="*/ 0 h 1040822"/>
              <a:gd name="connsiteX2" fmla="*/ 936143 w 1196348"/>
              <a:gd name="connsiteY2" fmla="*/ 0 h 1040822"/>
              <a:gd name="connsiteX3" fmla="*/ 1196348 w 1196348"/>
              <a:gd name="connsiteY3" fmla="*/ 520411 h 1040822"/>
              <a:gd name="connsiteX4" fmla="*/ 936143 w 1196348"/>
              <a:gd name="connsiteY4" fmla="*/ 1040822 h 1040822"/>
              <a:gd name="connsiteX5" fmla="*/ 260206 w 1196348"/>
              <a:gd name="connsiteY5" fmla="*/ 1040822 h 1040822"/>
              <a:gd name="connsiteX6" fmla="*/ 0 w 1196348"/>
              <a:gd name="connsiteY6" fmla="*/ 520411 h 104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348" h="1040822">
                <a:moveTo>
                  <a:pt x="598174" y="0"/>
                </a:moveTo>
                <a:lnTo>
                  <a:pt x="1196348" y="226379"/>
                </a:lnTo>
                <a:lnTo>
                  <a:pt x="1196348" y="814444"/>
                </a:lnTo>
                <a:lnTo>
                  <a:pt x="598174" y="1040822"/>
                </a:lnTo>
                <a:lnTo>
                  <a:pt x="0" y="814444"/>
                </a:lnTo>
                <a:lnTo>
                  <a:pt x="0" y="226379"/>
                </a:lnTo>
                <a:lnTo>
                  <a:pt x="598174"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6485" tIns="220721" rIns="196485" bIns="220721" numCol="1" spcCol="1270" anchor="ctr" anchorCtr="0">
            <a:noAutofit/>
          </a:bodyPr>
          <a:lstStyle/>
          <a:p>
            <a:pPr marL="0" lvl="0" indent="0" algn="ctr" defTabSz="400050">
              <a:lnSpc>
                <a:spcPct val="90000"/>
              </a:lnSpc>
              <a:spcBef>
                <a:spcPct val="0"/>
              </a:spcBef>
              <a:spcAft>
                <a:spcPct val="35000"/>
              </a:spcAft>
              <a:buNone/>
            </a:pPr>
            <a:r>
              <a:rPr lang="en-US" sz="1100" kern="1200" dirty="0"/>
              <a:t>Examples of Program Supports</a:t>
            </a:r>
          </a:p>
        </p:txBody>
      </p:sp>
      <p:sp>
        <p:nvSpPr>
          <p:cNvPr id="12" name="Freeform: Shape 11">
            <a:extLst>
              <a:ext uri="{FF2B5EF4-FFF2-40B4-BE49-F238E27FC236}">
                <a16:creationId xmlns:a16="http://schemas.microsoft.com/office/drawing/2014/main" id="{976840B1-BB9C-BFCA-0022-27CC37E94B07}"/>
              </a:ext>
            </a:extLst>
          </p:cNvPr>
          <p:cNvSpPr/>
          <p:nvPr/>
        </p:nvSpPr>
        <p:spPr>
          <a:xfrm>
            <a:off x="3319424" y="2248464"/>
            <a:ext cx="1040822" cy="1196348"/>
          </a:xfrm>
          <a:custGeom>
            <a:avLst/>
            <a:gdLst>
              <a:gd name="connsiteX0" fmla="*/ 0 w 1196348"/>
              <a:gd name="connsiteY0" fmla="*/ 520411 h 1040822"/>
              <a:gd name="connsiteX1" fmla="*/ 260206 w 1196348"/>
              <a:gd name="connsiteY1" fmla="*/ 0 h 1040822"/>
              <a:gd name="connsiteX2" fmla="*/ 936143 w 1196348"/>
              <a:gd name="connsiteY2" fmla="*/ 0 h 1040822"/>
              <a:gd name="connsiteX3" fmla="*/ 1196348 w 1196348"/>
              <a:gd name="connsiteY3" fmla="*/ 520411 h 1040822"/>
              <a:gd name="connsiteX4" fmla="*/ 936143 w 1196348"/>
              <a:gd name="connsiteY4" fmla="*/ 1040822 h 1040822"/>
              <a:gd name="connsiteX5" fmla="*/ 260206 w 1196348"/>
              <a:gd name="connsiteY5" fmla="*/ 1040822 h 1040822"/>
              <a:gd name="connsiteX6" fmla="*/ 0 w 1196348"/>
              <a:gd name="connsiteY6" fmla="*/ 520411 h 104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348" h="1040822">
                <a:moveTo>
                  <a:pt x="598174" y="0"/>
                </a:moveTo>
                <a:lnTo>
                  <a:pt x="1196348" y="226379"/>
                </a:lnTo>
                <a:lnTo>
                  <a:pt x="1196348" y="814444"/>
                </a:lnTo>
                <a:lnTo>
                  <a:pt x="598174" y="1040822"/>
                </a:lnTo>
                <a:lnTo>
                  <a:pt x="0" y="814444"/>
                </a:lnTo>
                <a:lnTo>
                  <a:pt x="0" y="226379"/>
                </a:lnTo>
                <a:lnTo>
                  <a:pt x="598174" y="0"/>
                </a:lnTo>
                <a:close/>
              </a:path>
            </a:pathLst>
          </a:custGeom>
          <a:solidFill>
            <a:schemeClr val="tx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195" tIns="186431" rIns="162195" bIns="186431" numCol="1" spcCol="1270" anchor="ctr" anchorCtr="0">
            <a:noAutofit/>
          </a:bodyPr>
          <a:lstStyle/>
          <a:p>
            <a:pPr marL="0" lvl="0" indent="0" algn="ctr" defTabSz="355600">
              <a:lnSpc>
                <a:spcPct val="90000"/>
              </a:lnSpc>
              <a:spcBef>
                <a:spcPct val="0"/>
              </a:spcBef>
              <a:spcAft>
                <a:spcPct val="35000"/>
              </a:spcAft>
              <a:buNone/>
            </a:pPr>
            <a:r>
              <a:rPr lang="en-US" sz="1200" kern="1200" dirty="0"/>
              <a:t>Transport Vouchers</a:t>
            </a:r>
          </a:p>
        </p:txBody>
      </p:sp>
      <p:sp>
        <p:nvSpPr>
          <p:cNvPr id="13" name="Freeform: Shape 12">
            <a:extLst>
              <a:ext uri="{FF2B5EF4-FFF2-40B4-BE49-F238E27FC236}">
                <a16:creationId xmlns:a16="http://schemas.microsoft.com/office/drawing/2014/main" id="{1EA81147-E16A-AE07-517B-9CC1F60ED421}"/>
              </a:ext>
            </a:extLst>
          </p:cNvPr>
          <p:cNvSpPr/>
          <p:nvPr/>
        </p:nvSpPr>
        <p:spPr>
          <a:xfrm>
            <a:off x="2759533" y="3263924"/>
            <a:ext cx="1040822" cy="1196348"/>
          </a:xfrm>
          <a:custGeom>
            <a:avLst/>
            <a:gdLst>
              <a:gd name="connsiteX0" fmla="*/ 0 w 1196348"/>
              <a:gd name="connsiteY0" fmla="*/ 520411 h 1040822"/>
              <a:gd name="connsiteX1" fmla="*/ 260206 w 1196348"/>
              <a:gd name="connsiteY1" fmla="*/ 0 h 1040822"/>
              <a:gd name="connsiteX2" fmla="*/ 936143 w 1196348"/>
              <a:gd name="connsiteY2" fmla="*/ 0 h 1040822"/>
              <a:gd name="connsiteX3" fmla="*/ 1196348 w 1196348"/>
              <a:gd name="connsiteY3" fmla="*/ 520411 h 1040822"/>
              <a:gd name="connsiteX4" fmla="*/ 936143 w 1196348"/>
              <a:gd name="connsiteY4" fmla="*/ 1040822 h 1040822"/>
              <a:gd name="connsiteX5" fmla="*/ 260206 w 1196348"/>
              <a:gd name="connsiteY5" fmla="*/ 1040822 h 1040822"/>
              <a:gd name="connsiteX6" fmla="*/ 0 w 1196348"/>
              <a:gd name="connsiteY6" fmla="*/ 520411 h 104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348" h="1040822">
                <a:moveTo>
                  <a:pt x="598174" y="0"/>
                </a:moveTo>
                <a:lnTo>
                  <a:pt x="1196348" y="226379"/>
                </a:lnTo>
                <a:lnTo>
                  <a:pt x="1196348" y="814444"/>
                </a:lnTo>
                <a:lnTo>
                  <a:pt x="598174" y="1040822"/>
                </a:lnTo>
                <a:lnTo>
                  <a:pt x="0" y="814444"/>
                </a:lnTo>
                <a:lnTo>
                  <a:pt x="0" y="226379"/>
                </a:lnTo>
                <a:lnTo>
                  <a:pt x="598174" y="0"/>
                </a:lnTo>
                <a:close/>
              </a:path>
            </a:pathLst>
          </a:custGeom>
          <a:solidFill>
            <a:schemeClr val="tx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6485" tIns="220721" rIns="196485" bIns="220721" numCol="1" spcCol="1270" anchor="ctr" anchorCtr="0">
            <a:noAutofit/>
          </a:bodyPr>
          <a:lstStyle/>
          <a:p>
            <a:pPr algn="ctr" defTabSz="400050">
              <a:lnSpc>
                <a:spcPct val="90000"/>
              </a:lnSpc>
              <a:spcBef>
                <a:spcPct val="0"/>
              </a:spcBef>
              <a:spcAft>
                <a:spcPct val="35000"/>
              </a:spcAft>
            </a:pPr>
            <a:r>
              <a:rPr lang="en-US" sz="1200" kern="1200" dirty="0"/>
              <a:t>Pedo-meters or scales</a:t>
            </a:r>
          </a:p>
        </p:txBody>
      </p:sp>
      <p:sp>
        <p:nvSpPr>
          <p:cNvPr id="15" name="Freeform: Shape 14">
            <a:extLst>
              <a:ext uri="{FF2B5EF4-FFF2-40B4-BE49-F238E27FC236}">
                <a16:creationId xmlns:a16="http://schemas.microsoft.com/office/drawing/2014/main" id="{B965E02D-F543-30FA-273C-76EBD43D0978}"/>
              </a:ext>
            </a:extLst>
          </p:cNvPr>
          <p:cNvSpPr/>
          <p:nvPr/>
        </p:nvSpPr>
        <p:spPr>
          <a:xfrm>
            <a:off x="1635444" y="3263924"/>
            <a:ext cx="1040822" cy="1196348"/>
          </a:xfrm>
          <a:custGeom>
            <a:avLst/>
            <a:gdLst>
              <a:gd name="connsiteX0" fmla="*/ 0 w 1196348"/>
              <a:gd name="connsiteY0" fmla="*/ 520411 h 1040822"/>
              <a:gd name="connsiteX1" fmla="*/ 260206 w 1196348"/>
              <a:gd name="connsiteY1" fmla="*/ 0 h 1040822"/>
              <a:gd name="connsiteX2" fmla="*/ 936143 w 1196348"/>
              <a:gd name="connsiteY2" fmla="*/ 0 h 1040822"/>
              <a:gd name="connsiteX3" fmla="*/ 1196348 w 1196348"/>
              <a:gd name="connsiteY3" fmla="*/ 520411 h 1040822"/>
              <a:gd name="connsiteX4" fmla="*/ 936143 w 1196348"/>
              <a:gd name="connsiteY4" fmla="*/ 1040822 h 1040822"/>
              <a:gd name="connsiteX5" fmla="*/ 260206 w 1196348"/>
              <a:gd name="connsiteY5" fmla="*/ 1040822 h 1040822"/>
              <a:gd name="connsiteX6" fmla="*/ 0 w 1196348"/>
              <a:gd name="connsiteY6" fmla="*/ 520411 h 104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348" h="1040822">
                <a:moveTo>
                  <a:pt x="598174" y="0"/>
                </a:moveTo>
                <a:lnTo>
                  <a:pt x="1196348" y="226379"/>
                </a:lnTo>
                <a:lnTo>
                  <a:pt x="1196348" y="814444"/>
                </a:lnTo>
                <a:lnTo>
                  <a:pt x="598174" y="1040822"/>
                </a:lnTo>
                <a:lnTo>
                  <a:pt x="0" y="814444"/>
                </a:lnTo>
                <a:lnTo>
                  <a:pt x="0" y="226379"/>
                </a:lnTo>
                <a:lnTo>
                  <a:pt x="598174" y="0"/>
                </a:lnTo>
                <a:close/>
              </a:path>
            </a:pathLst>
          </a:custGeom>
          <a:solidFill>
            <a:schemeClr val="tx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195" tIns="186431" rIns="162195" bIns="186431" numCol="1" spcCol="1270" anchor="ctr" anchorCtr="0">
            <a:noAutofit/>
          </a:bodyPr>
          <a:lstStyle/>
          <a:p>
            <a:pPr marL="0" lvl="0" indent="0" algn="ctr" defTabSz="755650">
              <a:lnSpc>
                <a:spcPct val="90000"/>
              </a:lnSpc>
              <a:spcBef>
                <a:spcPct val="0"/>
              </a:spcBef>
              <a:spcAft>
                <a:spcPct val="35000"/>
              </a:spcAft>
              <a:buNone/>
            </a:pPr>
            <a:r>
              <a:rPr lang="en-US" sz="1200" kern="1200" dirty="0"/>
              <a:t>Athletic Gear</a:t>
            </a:r>
          </a:p>
        </p:txBody>
      </p:sp>
      <p:sp>
        <p:nvSpPr>
          <p:cNvPr id="16" name="Freeform: Shape 15">
            <a:extLst>
              <a:ext uri="{FF2B5EF4-FFF2-40B4-BE49-F238E27FC236}">
                <a16:creationId xmlns:a16="http://schemas.microsoft.com/office/drawing/2014/main" id="{555B059D-4290-9C25-324F-A9BF58A13EA7}"/>
              </a:ext>
            </a:extLst>
          </p:cNvPr>
          <p:cNvSpPr/>
          <p:nvPr/>
        </p:nvSpPr>
        <p:spPr>
          <a:xfrm>
            <a:off x="1073400" y="2248464"/>
            <a:ext cx="1040822" cy="1196348"/>
          </a:xfrm>
          <a:custGeom>
            <a:avLst/>
            <a:gdLst>
              <a:gd name="connsiteX0" fmla="*/ 0 w 1196348"/>
              <a:gd name="connsiteY0" fmla="*/ 520411 h 1040822"/>
              <a:gd name="connsiteX1" fmla="*/ 260206 w 1196348"/>
              <a:gd name="connsiteY1" fmla="*/ 0 h 1040822"/>
              <a:gd name="connsiteX2" fmla="*/ 936143 w 1196348"/>
              <a:gd name="connsiteY2" fmla="*/ 0 h 1040822"/>
              <a:gd name="connsiteX3" fmla="*/ 1196348 w 1196348"/>
              <a:gd name="connsiteY3" fmla="*/ 520411 h 1040822"/>
              <a:gd name="connsiteX4" fmla="*/ 936143 w 1196348"/>
              <a:gd name="connsiteY4" fmla="*/ 1040822 h 1040822"/>
              <a:gd name="connsiteX5" fmla="*/ 260206 w 1196348"/>
              <a:gd name="connsiteY5" fmla="*/ 1040822 h 1040822"/>
              <a:gd name="connsiteX6" fmla="*/ 0 w 1196348"/>
              <a:gd name="connsiteY6" fmla="*/ 520411 h 104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348" h="1040822">
                <a:moveTo>
                  <a:pt x="598174" y="0"/>
                </a:moveTo>
                <a:lnTo>
                  <a:pt x="1196348" y="226379"/>
                </a:lnTo>
                <a:lnTo>
                  <a:pt x="1196348" y="814444"/>
                </a:lnTo>
                <a:lnTo>
                  <a:pt x="598174" y="1040822"/>
                </a:lnTo>
                <a:lnTo>
                  <a:pt x="0" y="814444"/>
                </a:lnTo>
                <a:lnTo>
                  <a:pt x="0" y="226379"/>
                </a:lnTo>
                <a:lnTo>
                  <a:pt x="598174" y="0"/>
                </a:lnTo>
                <a:close/>
              </a:path>
            </a:pathLst>
          </a:custGeom>
          <a:solidFill>
            <a:schemeClr val="tx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6485" tIns="220721" rIns="196485" bIns="220721" numCol="1" spcCol="1270" anchor="ctr" anchorCtr="0">
            <a:noAutofit/>
          </a:bodyPr>
          <a:lstStyle/>
          <a:p>
            <a:pPr marL="0" lvl="0" indent="0" algn="ctr" defTabSz="400050">
              <a:lnSpc>
                <a:spcPct val="90000"/>
              </a:lnSpc>
              <a:spcBef>
                <a:spcPct val="0"/>
              </a:spcBef>
              <a:spcAft>
                <a:spcPct val="35000"/>
              </a:spcAft>
              <a:buNone/>
            </a:pPr>
            <a:r>
              <a:rPr lang="en-US" sz="1200" kern="1200" dirty="0"/>
              <a:t>Gym Vouchers</a:t>
            </a:r>
          </a:p>
        </p:txBody>
      </p:sp>
      <p:sp>
        <p:nvSpPr>
          <p:cNvPr id="5" name="Rectangle 4">
            <a:extLst>
              <a:ext uri="{FF2B5EF4-FFF2-40B4-BE49-F238E27FC236}">
                <a16:creationId xmlns:a16="http://schemas.microsoft.com/office/drawing/2014/main" id="{67A57019-0BB4-8796-DDB4-5BB667FABC90}"/>
              </a:ext>
            </a:extLst>
          </p:cNvPr>
          <p:cNvSpPr/>
          <p:nvPr/>
        </p:nvSpPr>
        <p:spPr>
          <a:xfrm>
            <a:off x="9202057" y="0"/>
            <a:ext cx="1197429"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Font typeface="Arial"/>
              <a:buNone/>
            </a:pPr>
            <a:r>
              <a:rPr lang="en-US" sz="1000" b="1" dirty="0"/>
              <a:t>DELETE PRIOR TO SHARING</a:t>
            </a:r>
          </a:p>
          <a:p>
            <a:pPr marL="0" indent="0" algn="ctr">
              <a:buFont typeface="Arial"/>
              <a:buNone/>
            </a:pPr>
            <a:endParaRPr lang="en-US" sz="1000" b="1" dirty="0"/>
          </a:p>
          <a:p>
            <a:pPr marL="0" indent="0" algn="ctr">
              <a:buFont typeface="Arial"/>
              <a:buNone/>
            </a:pPr>
            <a:r>
              <a:rPr lang="en-US" sz="1000" b="1" dirty="0"/>
              <a:t>Medicaid Implications Regarding Program Supports</a:t>
            </a:r>
          </a:p>
          <a:p>
            <a:pPr marL="0" indent="0" algn="ctr">
              <a:buFont typeface="Arial"/>
              <a:buNone/>
            </a:pPr>
            <a:r>
              <a:rPr lang="en-US" sz="1000" dirty="0"/>
              <a:t>There are state and federal regulations regarding how Medicaid beneficiary incentives and program supports can be provided, therefore partners should coordinate with their state’s Medicaid agency when developing a program support system.</a:t>
            </a:r>
          </a:p>
        </p:txBody>
      </p:sp>
      <p:sp>
        <p:nvSpPr>
          <p:cNvPr id="6" name="TextBox 5">
            <a:extLst>
              <a:ext uri="{FF2B5EF4-FFF2-40B4-BE49-F238E27FC236}">
                <a16:creationId xmlns:a16="http://schemas.microsoft.com/office/drawing/2014/main" id="{2BC815DD-EE02-AF66-461C-72A20357DBBB}"/>
              </a:ext>
            </a:extLst>
          </p:cNvPr>
          <p:cNvSpPr txBox="1"/>
          <p:nvPr/>
        </p:nvSpPr>
        <p:spPr>
          <a:xfrm>
            <a:off x="1324323" y="4866226"/>
            <a:ext cx="7133684" cy="253916"/>
          </a:xfrm>
          <a:prstGeom prst="rect">
            <a:avLst/>
          </a:prstGeom>
          <a:noFill/>
        </p:spPr>
        <p:txBody>
          <a:bodyPr wrap="none" rtlCol="0">
            <a:spAutoFit/>
          </a:bodyPr>
          <a:lstStyle/>
          <a:p>
            <a:r>
              <a:rPr lang="en-US" sz="1050" dirty="0"/>
              <a:t>Source information: National DPP Coverage Toolkit </a:t>
            </a:r>
            <a:r>
              <a:rPr lang="en-US" sz="1050" dirty="0">
                <a:hlinkClick r:id="rId4"/>
              </a:rPr>
              <a:t>The Role of Medicaid in Addressing HRSN </a:t>
            </a:r>
            <a:r>
              <a:rPr lang="en-US" sz="1050" dirty="0"/>
              <a:t>and </a:t>
            </a:r>
            <a:r>
              <a:rPr lang="en-US" sz="1050" dirty="0">
                <a:hlinkClick r:id="rId3"/>
              </a:rPr>
              <a:t>Retention</a:t>
            </a:r>
            <a:r>
              <a:rPr lang="en-US" sz="1050" dirty="0"/>
              <a:t> pages</a:t>
            </a:r>
          </a:p>
        </p:txBody>
      </p:sp>
    </p:spTree>
    <p:extLst>
      <p:ext uri="{BB962C8B-B14F-4D97-AF65-F5344CB8AC3E}">
        <p14:creationId xmlns:p14="http://schemas.microsoft.com/office/powerpoint/2010/main" val="3998602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70B3B-5544-CBCB-F499-C77AFEC907B1}"/>
              </a:ext>
            </a:extLst>
          </p:cNvPr>
          <p:cNvSpPr>
            <a:spLocks noGrp="1"/>
          </p:cNvSpPr>
          <p:nvPr>
            <p:ph type="title"/>
          </p:nvPr>
        </p:nvSpPr>
        <p:spPr>
          <a:xfrm>
            <a:off x="851573" y="191828"/>
            <a:ext cx="7835226" cy="642744"/>
          </a:xfrm>
        </p:spPr>
        <p:txBody>
          <a:bodyPr>
            <a:normAutofit fontScale="90000"/>
          </a:bodyPr>
          <a:lstStyle/>
          <a:p>
            <a:r>
              <a:rPr lang="en-US" dirty="0"/>
              <a:t>Addressing HRSN in &lt;&lt;</a:t>
            </a:r>
            <a:r>
              <a:rPr lang="en-US" dirty="0">
                <a:highlight>
                  <a:srgbClr val="C0C0C0"/>
                </a:highlight>
              </a:rPr>
              <a:t>STATE/AREA</a:t>
            </a:r>
            <a:r>
              <a:rPr lang="en-US" dirty="0"/>
              <a:t>&gt;&gt;</a:t>
            </a:r>
          </a:p>
        </p:txBody>
      </p:sp>
      <p:sp>
        <p:nvSpPr>
          <p:cNvPr id="12" name="Freeform: Shape 11">
            <a:extLst>
              <a:ext uri="{FF2B5EF4-FFF2-40B4-BE49-F238E27FC236}">
                <a16:creationId xmlns:a16="http://schemas.microsoft.com/office/drawing/2014/main" id="{4079F346-7F3D-0037-D13D-11EDD90CF5DD}"/>
              </a:ext>
            </a:extLst>
          </p:cNvPr>
          <p:cNvSpPr/>
          <p:nvPr/>
        </p:nvSpPr>
        <p:spPr>
          <a:xfrm>
            <a:off x="1274820" y="1021390"/>
            <a:ext cx="659436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solidFill>
            <a:schemeClr val="tx2"/>
          </a:solidFill>
          <a:ln>
            <a:solidFill>
              <a:schemeClr val="tx2">
                <a:lumMod val="75000"/>
              </a:schemeClr>
            </a:solid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a:t>
            </a:r>
            <a:r>
              <a:rPr lang="en-US" kern="1200" dirty="0">
                <a:highlight>
                  <a:srgbClr val="C0C0C0"/>
                </a:highlight>
              </a:rPr>
              <a:t>INSERT STATE/AREA/ORGANIZATION</a:t>
            </a:r>
            <a:r>
              <a:rPr lang="en-US" kern="1200" dirty="0"/>
              <a:t>]</a:t>
            </a:r>
          </a:p>
        </p:txBody>
      </p:sp>
      <p:sp>
        <p:nvSpPr>
          <p:cNvPr id="13" name="Rectangle 12">
            <a:extLst>
              <a:ext uri="{FF2B5EF4-FFF2-40B4-BE49-F238E27FC236}">
                <a16:creationId xmlns:a16="http://schemas.microsoft.com/office/drawing/2014/main" id="{4C0E7D53-B55B-DB0D-EBB9-37EE74E8171D}"/>
              </a:ext>
            </a:extLst>
          </p:cNvPr>
          <p:cNvSpPr/>
          <p:nvPr/>
        </p:nvSpPr>
        <p:spPr>
          <a:xfrm>
            <a:off x="1274820" y="1683660"/>
            <a:ext cx="6594360" cy="3098006"/>
          </a:xfrm>
          <a:prstGeom prst="rect">
            <a:avLst/>
          </a:prstGeom>
          <a:solidFill>
            <a:schemeClr val="accent5">
              <a:alpha val="90000"/>
            </a:schemeClr>
          </a:solid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a:lstStyle/>
          <a:p>
            <a:r>
              <a:rPr lang="en-US" sz="1200" dirty="0"/>
              <a:t>[</a:t>
            </a:r>
            <a:r>
              <a:rPr lang="en-US" sz="1200" dirty="0">
                <a:highlight>
                  <a:srgbClr val="C0C0C0"/>
                </a:highlight>
              </a:rPr>
              <a:t>INSERT EXAMPLES OF HOW YOUR STATE MAY ADDRESS HRSN THROUGH THE NATIONAL DPP, INCLUDING POPULATIONS OF FOCUS AND POTENTIAL VALUE PROPOSITION – SEE PREVIOUS SLIDE FOR EXAMPLES]</a:t>
            </a:r>
          </a:p>
        </p:txBody>
      </p:sp>
      <p:sp>
        <p:nvSpPr>
          <p:cNvPr id="14" name="Rectangle 13">
            <a:extLst>
              <a:ext uri="{FF2B5EF4-FFF2-40B4-BE49-F238E27FC236}">
                <a16:creationId xmlns:a16="http://schemas.microsoft.com/office/drawing/2014/main" id="{C3FA8811-7078-64EB-C6FA-72DBF81EBB32}"/>
              </a:ext>
            </a:extLst>
          </p:cNvPr>
          <p:cNvSpPr/>
          <p:nvPr/>
        </p:nvSpPr>
        <p:spPr>
          <a:xfrm>
            <a:off x="9202057" y="0"/>
            <a:ext cx="1197429"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endParaRPr lang="en-US" sz="1000" b="1" dirty="0"/>
          </a:p>
          <a:p>
            <a:pPr algn="ctr"/>
            <a:r>
              <a:rPr lang="en-US" sz="1000" dirty="0"/>
              <a:t>This slide is intended to illustrate to partners how the National DPP can be used as a pathway to address HRSNs and improve health equity. Several examples of how this is being done are provided, with space left to include your own examples of how you may address this with your teams. </a:t>
            </a:r>
          </a:p>
        </p:txBody>
      </p:sp>
    </p:spTree>
    <p:extLst>
      <p:ext uri="{BB962C8B-B14F-4D97-AF65-F5344CB8AC3E}">
        <p14:creationId xmlns:p14="http://schemas.microsoft.com/office/powerpoint/2010/main" val="1299536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70B3B-5544-CBCB-F499-C77AFEC907B1}"/>
              </a:ext>
            </a:extLst>
          </p:cNvPr>
          <p:cNvSpPr>
            <a:spLocks noGrp="1"/>
          </p:cNvSpPr>
          <p:nvPr>
            <p:ph type="title"/>
          </p:nvPr>
        </p:nvSpPr>
        <p:spPr>
          <a:xfrm>
            <a:off x="851573" y="191828"/>
            <a:ext cx="7835226" cy="650002"/>
          </a:xfrm>
        </p:spPr>
        <p:txBody>
          <a:bodyPr>
            <a:normAutofit fontScale="90000"/>
          </a:bodyPr>
          <a:lstStyle/>
          <a:p>
            <a:r>
              <a:rPr lang="en-US" dirty="0"/>
              <a:t>Potential Roles for Partners in &lt;&lt;</a:t>
            </a:r>
            <a:r>
              <a:rPr lang="en-US" dirty="0">
                <a:highlight>
                  <a:srgbClr val="C0C0C0"/>
                </a:highlight>
              </a:rPr>
              <a:t>State</a:t>
            </a:r>
            <a:r>
              <a:rPr lang="en-US" dirty="0"/>
              <a:t>&gt;&gt;</a:t>
            </a:r>
          </a:p>
        </p:txBody>
      </p:sp>
      <p:graphicFrame>
        <p:nvGraphicFramePr>
          <p:cNvPr id="3" name="Table 4">
            <a:extLst>
              <a:ext uri="{FF2B5EF4-FFF2-40B4-BE49-F238E27FC236}">
                <a16:creationId xmlns:a16="http://schemas.microsoft.com/office/drawing/2014/main" id="{B56956F1-810D-D492-2497-9B4DC4043DC5}"/>
              </a:ext>
            </a:extLst>
          </p:cNvPr>
          <p:cNvGraphicFramePr>
            <a:graphicFrameLocks noGrp="1"/>
          </p:cNvGraphicFramePr>
          <p:nvPr>
            <p:extLst>
              <p:ext uri="{D42A27DB-BD31-4B8C-83A1-F6EECF244321}">
                <p14:modId xmlns:p14="http://schemas.microsoft.com/office/powerpoint/2010/main" val="3057301502"/>
              </p:ext>
            </p:extLst>
          </p:nvPr>
        </p:nvGraphicFramePr>
        <p:xfrm>
          <a:off x="624114" y="1451244"/>
          <a:ext cx="7148286" cy="3321526"/>
        </p:xfrm>
        <a:graphic>
          <a:graphicData uri="http://schemas.openxmlformats.org/drawingml/2006/table">
            <a:tbl>
              <a:tblPr firstRow="1" bandRow="1">
                <a:tableStyleId>{5940675A-B579-460E-94D1-54222C63F5DA}</a:tableStyleId>
              </a:tblPr>
              <a:tblGrid>
                <a:gridCol w="3490686">
                  <a:extLst>
                    <a:ext uri="{9D8B030D-6E8A-4147-A177-3AD203B41FA5}">
                      <a16:colId xmlns:a16="http://schemas.microsoft.com/office/drawing/2014/main" val="1301928625"/>
                    </a:ext>
                  </a:extLst>
                </a:gridCol>
                <a:gridCol w="914400">
                  <a:extLst>
                    <a:ext uri="{9D8B030D-6E8A-4147-A177-3AD203B41FA5}">
                      <a16:colId xmlns:a16="http://schemas.microsoft.com/office/drawing/2014/main" val="3354750012"/>
                    </a:ext>
                  </a:extLst>
                </a:gridCol>
                <a:gridCol w="914400">
                  <a:extLst>
                    <a:ext uri="{9D8B030D-6E8A-4147-A177-3AD203B41FA5}">
                      <a16:colId xmlns:a16="http://schemas.microsoft.com/office/drawing/2014/main" val="1904029233"/>
                    </a:ext>
                  </a:extLst>
                </a:gridCol>
                <a:gridCol w="914400">
                  <a:extLst>
                    <a:ext uri="{9D8B030D-6E8A-4147-A177-3AD203B41FA5}">
                      <a16:colId xmlns:a16="http://schemas.microsoft.com/office/drawing/2014/main" val="764228083"/>
                    </a:ext>
                  </a:extLst>
                </a:gridCol>
                <a:gridCol w="914400">
                  <a:extLst>
                    <a:ext uri="{9D8B030D-6E8A-4147-A177-3AD203B41FA5}">
                      <a16:colId xmlns:a16="http://schemas.microsoft.com/office/drawing/2014/main" val="2113142683"/>
                    </a:ext>
                  </a:extLst>
                </a:gridCol>
              </a:tblGrid>
              <a:tr h="258286">
                <a:tc>
                  <a:txBody>
                    <a:bodyPr/>
                    <a:lstStyle/>
                    <a:p>
                      <a:r>
                        <a:rPr lang="en-US" sz="1050" dirty="0"/>
                        <a:t>Organizational commitment to health equity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283972493"/>
                  </a:ext>
                </a:extLst>
              </a:tr>
              <a:tr h="222637">
                <a:tc>
                  <a:txBody>
                    <a:bodyPr/>
                    <a:lstStyle/>
                    <a:p>
                      <a:r>
                        <a:rPr lang="en-US" sz="1050" dirty="0"/>
                        <a:t>Building and maintaining a culturally diverse workforce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686906899"/>
                  </a:ext>
                </a:extLst>
              </a:tr>
              <a:tr h="241521">
                <a:tc>
                  <a:txBody>
                    <a:bodyPr/>
                    <a:lstStyle/>
                    <a:p>
                      <a:r>
                        <a:rPr lang="en-US" sz="1050" dirty="0"/>
                        <a:t>Delivering services in a culturally responsive way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721622099"/>
                  </a:ext>
                </a:extLst>
              </a:tr>
              <a:tr h="236552">
                <a:tc>
                  <a:txBody>
                    <a:bodyPr/>
                    <a:lstStyle/>
                    <a:p>
                      <a:r>
                        <a:rPr lang="en-US" sz="1050" dirty="0"/>
                        <a:t>Screening for HRSN</a:t>
                      </a:r>
                      <a:endParaRPr lang="en-US" sz="1050" strike="sngStrik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20971272"/>
                  </a:ext>
                </a:extLst>
              </a:tr>
              <a:tr h="175923">
                <a:tc>
                  <a:txBody>
                    <a:bodyPr/>
                    <a:lstStyle/>
                    <a:p>
                      <a:r>
                        <a:rPr lang="en-US" sz="1050" dirty="0"/>
                        <a:t>Collecting data on health disparities and HRSN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452585078"/>
                  </a:ext>
                </a:extLst>
              </a:tr>
              <a:tr h="163002">
                <a:tc>
                  <a:txBody>
                    <a:bodyPr/>
                    <a:lstStyle/>
                    <a:p>
                      <a:r>
                        <a:rPr lang="en-US" sz="1050" dirty="0"/>
                        <a:t>Analyzing data and information to inform program design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8768007"/>
                  </a:ext>
                </a:extLst>
              </a:tr>
              <a:tr h="233678">
                <a:tc>
                  <a:txBody>
                    <a:bodyPr/>
                    <a:lstStyle/>
                    <a:p>
                      <a:r>
                        <a:rPr lang="en-US" sz="1050" dirty="0"/>
                        <a:t>Delivering interventions that address HRSN and health disparities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61182670"/>
                  </a:ext>
                </a:extLst>
              </a:tr>
              <a:tr h="0">
                <a:tc>
                  <a:txBody>
                    <a:bodyPr/>
                    <a:lstStyle/>
                    <a:p>
                      <a:r>
                        <a:rPr lang="en-US" sz="1050" dirty="0"/>
                        <a:t>Support and infrastructure for interventions that address HRSN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823431761"/>
                  </a:ext>
                </a:extLst>
              </a:tr>
              <a:tr h="148864">
                <a:tc>
                  <a:txBody>
                    <a:bodyPr/>
                    <a:lstStyle/>
                    <a:p>
                      <a:r>
                        <a:rPr lang="en-US" sz="1050" dirty="0"/>
                        <a:t>Regulating and enforcing rules requiring health equity focus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786909816"/>
                  </a:ext>
                </a:extLst>
              </a:tr>
              <a:tr h="336713">
                <a:tc>
                  <a:txBody>
                    <a:bodyPr/>
                    <a:lstStyle/>
                    <a:p>
                      <a:r>
                        <a:rPr lang="en-US" sz="1050" dirty="0"/>
                        <a:t>Implementing payment arrangements to address health equity and HRSN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endParaRPr lang="en-US" sz="105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967608166"/>
                  </a:ext>
                </a:extLst>
              </a:tr>
            </a:tbl>
          </a:graphicData>
        </a:graphic>
      </p:graphicFrame>
      <p:grpSp>
        <p:nvGrpSpPr>
          <p:cNvPr id="10" name="Group 9">
            <a:extLst>
              <a:ext uri="{FF2B5EF4-FFF2-40B4-BE49-F238E27FC236}">
                <a16:creationId xmlns:a16="http://schemas.microsoft.com/office/drawing/2014/main" id="{01497D30-1586-8DB5-37C2-4C1B994FA4FE}"/>
              </a:ext>
            </a:extLst>
          </p:cNvPr>
          <p:cNvGrpSpPr/>
          <p:nvPr/>
        </p:nvGrpSpPr>
        <p:grpSpPr>
          <a:xfrm>
            <a:off x="624113" y="914216"/>
            <a:ext cx="7151914" cy="508000"/>
            <a:chOff x="631370" y="856161"/>
            <a:chExt cx="7151914" cy="508000"/>
          </a:xfrm>
        </p:grpSpPr>
        <p:sp>
          <p:nvSpPr>
            <p:cNvPr id="5" name="Rectangle: Top Corners Rounded 4">
              <a:extLst>
                <a:ext uri="{FF2B5EF4-FFF2-40B4-BE49-F238E27FC236}">
                  <a16:creationId xmlns:a16="http://schemas.microsoft.com/office/drawing/2014/main" id="{06176861-7049-DDB2-FFCC-1DF231391349}"/>
                </a:ext>
              </a:extLst>
            </p:cNvPr>
            <p:cNvSpPr/>
            <p:nvPr/>
          </p:nvSpPr>
          <p:spPr>
            <a:xfrm>
              <a:off x="631370" y="856161"/>
              <a:ext cx="3490676" cy="508000"/>
            </a:xfrm>
            <a:prstGeom prst="round2SameRect">
              <a:avLst/>
            </a:prstGeom>
            <a:solidFill>
              <a:srgbClr val="165C7D"/>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t>Focus</a:t>
              </a:r>
            </a:p>
          </p:txBody>
        </p:sp>
        <p:sp>
          <p:nvSpPr>
            <p:cNvPr id="6" name="Rectangle: Top Corners Rounded 5">
              <a:extLst>
                <a:ext uri="{FF2B5EF4-FFF2-40B4-BE49-F238E27FC236}">
                  <a16:creationId xmlns:a16="http://schemas.microsoft.com/office/drawing/2014/main" id="{3C43C978-81A2-AD98-A86F-6C7DE9C9D3F6}"/>
                </a:ext>
              </a:extLst>
            </p:cNvPr>
            <p:cNvSpPr/>
            <p:nvPr/>
          </p:nvSpPr>
          <p:spPr>
            <a:xfrm>
              <a:off x="4122046" y="856161"/>
              <a:ext cx="914400" cy="508000"/>
            </a:xfrm>
            <a:prstGeom prst="round2SameRect">
              <a:avLst/>
            </a:prstGeom>
            <a:solidFill>
              <a:srgbClr val="165C7D"/>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t>Health care Providers</a:t>
              </a:r>
            </a:p>
          </p:txBody>
        </p:sp>
        <p:sp>
          <p:nvSpPr>
            <p:cNvPr id="7" name="Rectangle: Top Corners Rounded 6">
              <a:extLst>
                <a:ext uri="{FF2B5EF4-FFF2-40B4-BE49-F238E27FC236}">
                  <a16:creationId xmlns:a16="http://schemas.microsoft.com/office/drawing/2014/main" id="{7001E633-7A80-F372-A5B1-4FFFB657116C}"/>
                </a:ext>
              </a:extLst>
            </p:cNvPr>
            <p:cNvSpPr/>
            <p:nvPr/>
          </p:nvSpPr>
          <p:spPr>
            <a:xfrm>
              <a:off x="5029192" y="856161"/>
              <a:ext cx="914400" cy="508000"/>
            </a:xfrm>
            <a:prstGeom prst="round2SameRect">
              <a:avLst/>
            </a:prstGeom>
            <a:solidFill>
              <a:srgbClr val="165C7D"/>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t>Payers</a:t>
              </a:r>
            </a:p>
          </p:txBody>
        </p:sp>
        <p:sp>
          <p:nvSpPr>
            <p:cNvPr id="8" name="Rectangle: Top Corners Rounded 7">
              <a:extLst>
                <a:ext uri="{FF2B5EF4-FFF2-40B4-BE49-F238E27FC236}">
                  <a16:creationId xmlns:a16="http://schemas.microsoft.com/office/drawing/2014/main" id="{E0A253F9-1766-DA00-651A-CF75ED7ADFD3}"/>
                </a:ext>
              </a:extLst>
            </p:cNvPr>
            <p:cNvSpPr/>
            <p:nvPr/>
          </p:nvSpPr>
          <p:spPr>
            <a:xfrm>
              <a:off x="5950850" y="856161"/>
              <a:ext cx="914400" cy="508000"/>
            </a:xfrm>
            <a:prstGeom prst="round2SameRect">
              <a:avLst/>
            </a:prstGeom>
            <a:solidFill>
              <a:srgbClr val="165C7D"/>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t>Government Agencies</a:t>
              </a:r>
            </a:p>
          </p:txBody>
        </p:sp>
        <p:sp>
          <p:nvSpPr>
            <p:cNvPr id="9" name="Rectangle: Top Corners Rounded 8">
              <a:extLst>
                <a:ext uri="{FF2B5EF4-FFF2-40B4-BE49-F238E27FC236}">
                  <a16:creationId xmlns:a16="http://schemas.microsoft.com/office/drawing/2014/main" id="{37322832-9BDC-B934-7188-AF604DC3F284}"/>
                </a:ext>
              </a:extLst>
            </p:cNvPr>
            <p:cNvSpPr/>
            <p:nvPr/>
          </p:nvSpPr>
          <p:spPr>
            <a:xfrm>
              <a:off x="6868884" y="856161"/>
              <a:ext cx="914400" cy="508000"/>
            </a:xfrm>
            <a:prstGeom prst="round2SameRect">
              <a:avLst/>
            </a:prstGeom>
            <a:solidFill>
              <a:srgbClr val="165C7D"/>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t>CDC-Recognized Orgs*</a:t>
              </a:r>
            </a:p>
          </p:txBody>
        </p:sp>
      </p:grpSp>
      <p:sp>
        <p:nvSpPr>
          <p:cNvPr id="11" name="Rectangle 10">
            <a:extLst>
              <a:ext uri="{FF2B5EF4-FFF2-40B4-BE49-F238E27FC236}">
                <a16:creationId xmlns:a16="http://schemas.microsoft.com/office/drawing/2014/main" id="{3259457D-23A0-5566-C16E-CA02DEC4D0A8}"/>
              </a:ext>
            </a:extLst>
          </p:cNvPr>
          <p:cNvSpPr/>
          <p:nvPr/>
        </p:nvSpPr>
        <p:spPr>
          <a:xfrm>
            <a:off x="9202057" y="0"/>
            <a:ext cx="1428837"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r>
              <a:rPr lang="en-US" sz="1000" dirty="0"/>
              <a:t>This table is designed to provide an overview of the ways that providers, payers, government agencies, and CDC-recognized organizations can work together to advance equity and address SDOH. This version is modifiable to fit the needs of your organization. You may change the organization titles, the areas of focus and put check marks in relevant boxes. An example of how the table may be completed is available on the Coverage Toolkit (https://coveragetoolkit.org/health-equity-and-the-national-dpp/connecting-to-state-and-national-initiatives/) </a:t>
            </a:r>
          </a:p>
        </p:txBody>
      </p:sp>
      <p:sp>
        <p:nvSpPr>
          <p:cNvPr id="4" name="TextBox 3">
            <a:extLst>
              <a:ext uri="{FF2B5EF4-FFF2-40B4-BE49-F238E27FC236}">
                <a16:creationId xmlns:a16="http://schemas.microsoft.com/office/drawing/2014/main" id="{68F198BA-EFB8-85D6-F046-E6C6C3CD6D04}"/>
              </a:ext>
            </a:extLst>
          </p:cNvPr>
          <p:cNvSpPr txBox="1"/>
          <p:nvPr/>
        </p:nvSpPr>
        <p:spPr>
          <a:xfrm>
            <a:off x="7794176" y="1175586"/>
            <a:ext cx="1277256" cy="2677656"/>
          </a:xfrm>
          <a:prstGeom prst="rect">
            <a:avLst/>
          </a:prstGeom>
          <a:noFill/>
        </p:spPr>
        <p:txBody>
          <a:bodyPr wrap="square" rtlCol="0">
            <a:spAutoFit/>
          </a:bodyPr>
          <a:lstStyle/>
          <a:p>
            <a:pPr algn="ctr"/>
            <a:r>
              <a:rPr lang="en-US" sz="1400" dirty="0"/>
              <a:t>Coordinating with partners across sectors can improve efficiencies in addressing HRSN. Examples of partner roles are provided here. </a:t>
            </a:r>
          </a:p>
        </p:txBody>
      </p:sp>
      <p:sp>
        <p:nvSpPr>
          <p:cNvPr id="13" name="Rectangle 12">
            <a:extLst>
              <a:ext uri="{FF2B5EF4-FFF2-40B4-BE49-F238E27FC236}">
                <a16:creationId xmlns:a16="http://schemas.microsoft.com/office/drawing/2014/main" id="{85915015-338E-1F50-6F59-CEC4FCC3A62C}"/>
              </a:ext>
            </a:extLst>
          </p:cNvPr>
          <p:cNvSpPr/>
          <p:nvPr/>
        </p:nvSpPr>
        <p:spPr>
          <a:xfrm>
            <a:off x="8830698" y="4825704"/>
            <a:ext cx="227460" cy="21771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Table 12">
            <a:extLst>
              <a:ext uri="{FF2B5EF4-FFF2-40B4-BE49-F238E27FC236}">
                <a16:creationId xmlns:a16="http://schemas.microsoft.com/office/drawing/2014/main" id="{F19ADD84-1487-E911-E43E-B6C9F85261B5}"/>
              </a:ext>
            </a:extLst>
          </p:cNvPr>
          <p:cNvGraphicFramePr>
            <a:graphicFrameLocks noGrp="1"/>
          </p:cNvGraphicFramePr>
          <p:nvPr>
            <p:extLst>
              <p:ext uri="{D42A27DB-BD31-4B8C-83A1-F6EECF244321}">
                <p14:modId xmlns:p14="http://schemas.microsoft.com/office/powerpoint/2010/main" val="1606231036"/>
              </p:ext>
            </p:extLst>
          </p:nvPr>
        </p:nvGraphicFramePr>
        <p:xfrm>
          <a:off x="7932057" y="3952871"/>
          <a:ext cx="1074057" cy="976992"/>
        </p:xfrm>
        <a:graphic>
          <a:graphicData uri="http://schemas.openxmlformats.org/drawingml/2006/table">
            <a:tbl>
              <a:tblPr firstRow="1" bandRow="1">
                <a:tableStyleId>{5C22544A-7EE6-4342-B048-85BDC9FD1C3A}</a:tableStyleId>
              </a:tblPr>
              <a:tblGrid>
                <a:gridCol w="1074057">
                  <a:extLst>
                    <a:ext uri="{9D8B030D-6E8A-4147-A177-3AD203B41FA5}">
                      <a16:colId xmlns:a16="http://schemas.microsoft.com/office/drawing/2014/main" val="3117406767"/>
                    </a:ext>
                  </a:extLst>
                </a:gridCol>
              </a:tblGrid>
              <a:tr h="244248">
                <a:tc>
                  <a:txBody>
                    <a:bodyPr/>
                    <a:lstStyle/>
                    <a:p>
                      <a:r>
                        <a:rPr lang="en-US" sz="900" dirty="0"/>
                        <a:t>Key</a:t>
                      </a:r>
                    </a:p>
                  </a:txBody>
                  <a:tcPr>
                    <a:solidFill>
                      <a:srgbClr val="165C7D"/>
                    </a:solidFill>
                  </a:tcPr>
                </a:tc>
                <a:extLst>
                  <a:ext uri="{0D108BD9-81ED-4DB2-BD59-A6C34878D82A}">
                    <a16:rowId xmlns:a16="http://schemas.microsoft.com/office/drawing/2014/main" val="3038326582"/>
                  </a:ext>
                </a:extLst>
              </a:tr>
              <a:tr h="244248">
                <a:tc>
                  <a:txBody>
                    <a:bodyPr/>
                    <a:lstStyle/>
                    <a:p>
                      <a:r>
                        <a:rPr lang="en-US" sz="900" dirty="0"/>
                        <a:t>Foundational</a:t>
                      </a:r>
                    </a:p>
                  </a:txBody>
                  <a:tcPr>
                    <a:solidFill>
                      <a:schemeClr val="tx1">
                        <a:lumMod val="10000"/>
                        <a:lumOff val="90000"/>
                      </a:schemeClr>
                    </a:solidFill>
                  </a:tcPr>
                </a:tc>
                <a:extLst>
                  <a:ext uri="{0D108BD9-81ED-4DB2-BD59-A6C34878D82A}">
                    <a16:rowId xmlns:a16="http://schemas.microsoft.com/office/drawing/2014/main" val="3440067538"/>
                  </a:ext>
                </a:extLst>
              </a:tr>
              <a:tr h="244248">
                <a:tc>
                  <a:txBody>
                    <a:bodyPr/>
                    <a:lstStyle/>
                    <a:p>
                      <a:r>
                        <a:rPr lang="en-US" sz="900" dirty="0"/>
                        <a:t>Collaborative</a:t>
                      </a:r>
                    </a:p>
                  </a:txBody>
                  <a:tcPr>
                    <a:solidFill>
                      <a:schemeClr val="accent4">
                        <a:lumMod val="20000"/>
                        <a:lumOff val="80000"/>
                      </a:schemeClr>
                    </a:solidFill>
                  </a:tcPr>
                </a:tc>
                <a:extLst>
                  <a:ext uri="{0D108BD9-81ED-4DB2-BD59-A6C34878D82A}">
                    <a16:rowId xmlns:a16="http://schemas.microsoft.com/office/drawing/2014/main" val="1704961984"/>
                  </a:ext>
                </a:extLst>
              </a:tr>
              <a:tr h="244248">
                <a:tc>
                  <a:txBody>
                    <a:bodyPr/>
                    <a:lstStyle/>
                    <a:p>
                      <a:r>
                        <a:rPr lang="en-US" sz="900" dirty="0"/>
                        <a:t>Sustaining</a:t>
                      </a:r>
                    </a:p>
                  </a:txBody>
                  <a:tcPr/>
                </a:tc>
                <a:extLst>
                  <a:ext uri="{0D108BD9-81ED-4DB2-BD59-A6C34878D82A}">
                    <a16:rowId xmlns:a16="http://schemas.microsoft.com/office/drawing/2014/main" val="2122488725"/>
                  </a:ext>
                </a:extLst>
              </a:tr>
            </a:tbl>
          </a:graphicData>
        </a:graphic>
      </p:graphicFrame>
      <p:sp>
        <p:nvSpPr>
          <p:cNvPr id="14" name="TextBox 13">
            <a:extLst>
              <a:ext uri="{FF2B5EF4-FFF2-40B4-BE49-F238E27FC236}">
                <a16:creationId xmlns:a16="http://schemas.microsoft.com/office/drawing/2014/main" id="{914FE1CC-1130-217F-7BD1-24AF0DAF655B}"/>
              </a:ext>
            </a:extLst>
          </p:cNvPr>
          <p:cNvSpPr txBox="1"/>
          <p:nvPr/>
        </p:nvSpPr>
        <p:spPr>
          <a:xfrm>
            <a:off x="572071" y="4937484"/>
            <a:ext cx="8486088" cy="184666"/>
          </a:xfrm>
          <a:prstGeom prst="rect">
            <a:avLst/>
          </a:prstGeom>
          <a:noFill/>
        </p:spPr>
        <p:txBody>
          <a:bodyPr wrap="square" rtlCol="0">
            <a:spAutoFit/>
          </a:bodyPr>
          <a:lstStyle/>
          <a:p>
            <a:r>
              <a:rPr lang="en-US" sz="600" dirty="0"/>
              <a:t>*The National DPP is offered through CDC-recognized organizations which have received full, pending, or preliminary recognition from the CDC’s Diabetes Prevention Recognition Program</a:t>
            </a:r>
          </a:p>
        </p:txBody>
      </p:sp>
    </p:spTree>
    <p:extLst>
      <p:ext uri="{BB962C8B-B14F-4D97-AF65-F5344CB8AC3E}">
        <p14:creationId xmlns:p14="http://schemas.microsoft.com/office/powerpoint/2010/main" val="1663843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EC53-D896-2B06-76C0-DC5D4D2143B8}"/>
              </a:ext>
            </a:extLst>
          </p:cNvPr>
          <p:cNvSpPr>
            <a:spLocks noGrp="1"/>
          </p:cNvSpPr>
          <p:nvPr>
            <p:ph type="title"/>
          </p:nvPr>
        </p:nvSpPr>
        <p:spPr>
          <a:xfrm>
            <a:off x="851573" y="191828"/>
            <a:ext cx="7835226" cy="751602"/>
          </a:xfrm>
        </p:spPr>
        <p:txBody>
          <a:bodyPr/>
          <a:lstStyle/>
          <a:p>
            <a:r>
              <a:rPr lang="en-US" dirty="0"/>
              <a:t>Medicaid and HRSN </a:t>
            </a:r>
          </a:p>
        </p:txBody>
      </p:sp>
      <p:sp>
        <p:nvSpPr>
          <p:cNvPr id="3" name="Content Placeholder 2">
            <a:extLst>
              <a:ext uri="{FF2B5EF4-FFF2-40B4-BE49-F238E27FC236}">
                <a16:creationId xmlns:a16="http://schemas.microsoft.com/office/drawing/2014/main" id="{395DCD16-FB64-484B-C56D-223F088D8BB6}"/>
              </a:ext>
            </a:extLst>
          </p:cNvPr>
          <p:cNvSpPr>
            <a:spLocks noGrp="1"/>
          </p:cNvSpPr>
          <p:nvPr>
            <p:ph idx="1"/>
          </p:nvPr>
        </p:nvSpPr>
        <p:spPr>
          <a:xfrm>
            <a:off x="851573" y="1324839"/>
            <a:ext cx="3822977" cy="3118465"/>
          </a:xfrm>
        </p:spPr>
        <p:txBody>
          <a:bodyPr>
            <a:normAutofit/>
          </a:bodyPr>
          <a:lstStyle/>
          <a:p>
            <a:pPr marL="0" indent="0">
              <a:spcBef>
                <a:spcPts val="600"/>
              </a:spcBef>
              <a:buNone/>
            </a:pPr>
            <a:r>
              <a:rPr lang="en-US" sz="1800" b="1" i="0" dirty="0">
                <a:effectLst/>
                <a:latin typeface="Roboto" panose="02000000000000000000" pitchFamily="2" charset="0"/>
              </a:rPr>
              <a:t>Medicaid beneficiaries:</a:t>
            </a:r>
            <a:endParaRPr lang="en-US" sz="1800" b="0" i="0" dirty="0">
              <a:effectLst/>
              <a:latin typeface="Roboto" panose="02000000000000000000" pitchFamily="2" charset="0"/>
            </a:endParaRPr>
          </a:p>
          <a:p>
            <a:pPr marL="182880">
              <a:spcBef>
                <a:spcPts val="600"/>
              </a:spcBef>
              <a:spcAft>
                <a:spcPts val="600"/>
              </a:spcAft>
            </a:pPr>
            <a:r>
              <a:rPr lang="en-US" sz="1800" dirty="0">
                <a:latin typeface="Roboto" panose="02000000000000000000" pitchFamily="2" charset="0"/>
              </a:rPr>
              <a:t>a</a:t>
            </a:r>
            <a:r>
              <a:rPr lang="en-US" sz="1800" b="0" i="0" dirty="0">
                <a:effectLst/>
                <a:latin typeface="Roboto" panose="02000000000000000000" pitchFamily="2" charset="0"/>
              </a:rPr>
              <a:t>re more likely to have lower health status than those on private insurance</a:t>
            </a:r>
            <a:endParaRPr lang="en-US" sz="1800" dirty="0">
              <a:latin typeface="Roboto" panose="02000000000000000000" pitchFamily="2" charset="0"/>
            </a:endParaRPr>
          </a:p>
          <a:p>
            <a:pPr marL="182880">
              <a:spcBef>
                <a:spcPts val="600"/>
              </a:spcBef>
              <a:spcAft>
                <a:spcPts val="600"/>
              </a:spcAft>
            </a:pPr>
            <a:r>
              <a:rPr lang="en-US" sz="1800" b="0" i="0" dirty="0">
                <a:effectLst/>
                <a:latin typeface="Roboto" panose="02000000000000000000" pitchFamily="2" charset="0"/>
              </a:rPr>
              <a:t>are disproportionately women &amp; people from racial/ethnic minority groups</a:t>
            </a:r>
          </a:p>
          <a:p>
            <a:pPr marL="182880">
              <a:spcBef>
                <a:spcPts val="600"/>
              </a:spcBef>
              <a:spcAft>
                <a:spcPts val="600"/>
              </a:spcAft>
            </a:pPr>
            <a:r>
              <a:rPr lang="en-US" sz="1800" b="0" i="0" dirty="0">
                <a:effectLst/>
                <a:latin typeface="Roboto" panose="02000000000000000000" pitchFamily="2" charset="0"/>
              </a:rPr>
              <a:t>often experience multiple HRSNs</a:t>
            </a:r>
          </a:p>
        </p:txBody>
      </p:sp>
      <p:sp>
        <p:nvSpPr>
          <p:cNvPr id="7" name="TextBox 6">
            <a:extLst>
              <a:ext uri="{FF2B5EF4-FFF2-40B4-BE49-F238E27FC236}">
                <a16:creationId xmlns:a16="http://schemas.microsoft.com/office/drawing/2014/main" id="{F0F6B28A-D3B3-1280-15D4-587C7499DB53}"/>
              </a:ext>
            </a:extLst>
          </p:cNvPr>
          <p:cNvSpPr txBox="1"/>
          <p:nvPr/>
        </p:nvSpPr>
        <p:spPr>
          <a:xfrm>
            <a:off x="1641566" y="4852228"/>
            <a:ext cx="6255239" cy="253916"/>
          </a:xfrm>
          <a:prstGeom prst="rect">
            <a:avLst/>
          </a:prstGeom>
          <a:noFill/>
        </p:spPr>
        <p:txBody>
          <a:bodyPr wrap="none" rtlCol="0">
            <a:spAutoFit/>
          </a:bodyPr>
          <a:lstStyle/>
          <a:p>
            <a:r>
              <a:rPr lang="en-US" sz="1050" dirty="0"/>
              <a:t>Source information: National DPP Coverage Toolkit </a:t>
            </a:r>
            <a:r>
              <a:rPr lang="en-US" sz="1050" dirty="0">
                <a:hlinkClick r:id="rId3"/>
              </a:rPr>
              <a:t>The Role of Medicaid in Addressing HRSNs </a:t>
            </a:r>
            <a:r>
              <a:rPr lang="en-US" sz="1050" dirty="0"/>
              <a:t>page</a:t>
            </a:r>
          </a:p>
        </p:txBody>
      </p:sp>
      <p:graphicFrame>
        <p:nvGraphicFramePr>
          <p:cNvPr id="23" name="Table 23">
            <a:extLst>
              <a:ext uri="{FF2B5EF4-FFF2-40B4-BE49-F238E27FC236}">
                <a16:creationId xmlns:a16="http://schemas.microsoft.com/office/drawing/2014/main" id="{EC619A5C-5844-8866-BC8A-3C7C0D5BA635}"/>
              </a:ext>
            </a:extLst>
          </p:cNvPr>
          <p:cNvGraphicFramePr>
            <a:graphicFrameLocks noGrp="1"/>
          </p:cNvGraphicFramePr>
          <p:nvPr>
            <p:extLst>
              <p:ext uri="{D42A27DB-BD31-4B8C-83A1-F6EECF244321}">
                <p14:modId xmlns:p14="http://schemas.microsoft.com/office/powerpoint/2010/main" val="1934050102"/>
              </p:ext>
            </p:extLst>
          </p:nvPr>
        </p:nvGraphicFramePr>
        <p:xfrm>
          <a:off x="4919082" y="1088627"/>
          <a:ext cx="3935892" cy="1730959"/>
        </p:xfrm>
        <a:graphic>
          <a:graphicData uri="http://schemas.openxmlformats.org/drawingml/2006/table">
            <a:tbl>
              <a:tblPr firstRow="1" bandRow="1">
                <a:tableStyleId>{5C22544A-7EE6-4342-B048-85BDC9FD1C3A}</a:tableStyleId>
              </a:tblPr>
              <a:tblGrid>
                <a:gridCol w="762183">
                  <a:extLst>
                    <a:ext uri="{9D8B030D-6E8A-4147-A177-3AD203B41FA5}">
                      <a16:colId xmlns:a16="http://schemas.microsoft.com/office/drawing/2014/main" val="1624670686"/>
                    </a:ext>
                  </a:extLst>
                </a:gridCol>
                <a:gridCol w="887160">
                  <a:extLst>
                    <a:ext uri="{9D8B030D-6E8A-4147-A177-3AD203B41FA5}">
                      <a16:colId xmlns:a16="http://schemas.microsoft.com/office/drawing/2014/main" val="602391984"/>
                    </a:ext>
                  </a:extLst>
                </a:gridCol>
                <a:gridCol w="762183">
                  <a:extLst>
                    <a:ext uri="{9D8B030D-6E8A-4147-A177-3AD203B41FA5}">
                      <a16:colId xmlns:a16="http://schemas.microsoft.com/office/drawing/2014/main" val="2567869443"/>
                    </a:ext>
                  </a:extLst>
                </a:gridCol>
                <a:gridCol w="762183">
                  <a:extLst>
                    <a:ext uri="{9D8B030D-6E8A-4147-A177-3AD203B41FA5}">
                      <a16:colId xmlns:a16="http://schemas.microsoft.com/office/drawing/2014/main" val="1056908634"/>
                    </a:ext>
                  </a:extLst>
                </a:gridCol>
                <a:gridCol w="762183">
                  <a:extLst>
                    <a:ext uri="{9D8B030D-6E8A-4147-A177-3AD203B41FA5}">
                      <a16:colId xmlns:a16="http://schemas.microsoft.com/office/drawing/2014/main" val="1916767226"/>
                    </a:ext>
                  </a:extLst>
                </a:gridCol>
              </a:tblGrid>
              <a:tr h="544011">
                <a:tc gridSpan="5">
                  <a:txBody>
                    <a:bodyPr/>
                    <a:lstStyle/>
                    <a:p>
                      <a:pPr algn="ctr"/>
                      <a:r>
                        <a:rPr lang="en-US" sz="1400" dirty="0"/>
                        <a:t>[</a:t>
                      </a:r>
                      <a:r>
                        <a:rPr lang="en-US" sz="1400" dirty="0">
                          <a:highlight>
                            <a:srgbClr val="C0C0C0"/>
                          </a:highlight>
                        </a:rPr>
                        <a:t>STATE</a:t>
                      </a:r>
                      <a:r>
                        <a:rPr lang="en-US" sz="1400" dirty="0"/>
                        <a:t>] Medicaid Enrollees by Enrollment Group </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19957260"/>
                  </a:ext>
                </a:extLst>
              </a:tr>
              <a:tr h="593474">
                <a:tc>
                  <a:txBody>
                    <a:bodyPr/>
                    <a:lstStyle/>
                    <a:p>
                      <a:pPr algn="ctr"/>
                      <a:r>
                        <a:rPr lang="en-US" sz="900" dirty="0"/>
                        <a:t>Dual Eligible Individuals</a:t>
                      </a:r>
                    </a:p>
                  </a:txBody>
                  <a:tcPr anchor="ctr"/>
                </a:tc>
                <a:tc>
                  <a:txBody>
                    <a:bodyPr/>
                    <a:lstStyle/>
                    <a:p>
                      <a:pPr algn="ctr"/>
                      <a:r>
                        <a:rPr lang="en-US" sz="900" dirty="0"/>
                        <a:t>Individuals with Disabilities</a:t>
                      </a:r>
                    </a:p>
                  </a:txBody>
                  <a:tcPr anchor="ctr"/>
                </a:tc>
                <a:tc>
                  <a:txBody>
                    <a:bodyPr/>
                    <a:lstStyle/>
                    <a:p>
                      <a:pPr algn="ctr"/>
                      <a:r>
                        <a:rPr lang="en-US" sz="900" dirty="0"/>
                        <a:t>Adults</a:t>
                      </a:r>
                    </a:p>
                  </a:txBody>
                  <a:tcPr anchor="ctr"/>
                </a:tc>
                <a:tc>
                  <a:txBody>
                    <a:bodyPr/>
                    <a:lstStyle/>
                    <a:p>
                      <a:pPr algn="ctr"/>
                      <a:r>
                        <a:rPr lang="en-US" sz="900" dirty="0"/>
                        <a:t>Newly Eligible Adults</a:t>
                      </a:r>
                    </a:p>
                  </a:txBody>
                  <a:tcPr anchor="ctr"/>
                </a:tc>
                <a:tc>
                  <a:txBody>
                    <a:bodyPr/>
                    <a:lstStyle/>
                    <a:p>
                      <a:pPr algn="ctr"/>
                      <a:r>
                        <a:rPr lang="en-US" sz="900" dirty="0"/>
                        <a:t>Total</a:t>
                      </a:r>
                    </a:p>
                  </a:txBody>
                  <a:tcPr anchor="ctr"/>
                </a:tc>
                <a:extLst>
                  <a:ext uri="{0D108BD9-81ED-4DB2-BD59-A6C34878D82A}">
                    <a16:rowId xmlns:a16="http://schemas.microsoft.com/office/drawing/2014/main" val="2723321279"/>
                  </a:ext>
                </a:extLst>
              </a:tr>
              <a:tr h="593474">
                <a:tc>
                  <a:txBody>
                    <a:bodyPr/>
                    <a:lstStyle/>
                    <a:p>
                      <a:pPr algn="ctr"/>
                      <a:endParaRPr lang="en-US" sz="900" dirty="0"/>
                    </a:p>
                  </a:txBody>
                  <a:tcPr anchor="ctr"/>
                </a:tc>
                <a:tc>
                  <a:txBody>
                    <a:bodyPr/>
                    <a:lstStyle/>
                    <a:p>
                      <a:pPr algn="ctr"/>
                      <a:endParaRPr lang="en-US" sz="900" dirty="0"/>
                    </a:p>
                  </a:txBody>
                  <a:tcPr anchor="ctr"/>
                </a:tc>
                <a:tc>
                  <a:txBody>
                    <a:bodyPr/>
                    <a:lstStyle/>
                    <a:p>
                      <a:pPr algn="ctr"/>
                      <a:endParaRPr lang="en-US" sz="900" dirty="0"/>
                    </a:p>
                  </a:txBody>
                  <a:tcPr anchor="ctr"/>
                </a:tc>
                <a:tc>
                  <a:txBody>
                    <a:bodyPr/>
                    <a:lstStyle/>
                    <a:p>
                      <a:pPr algn="ctr"/>
                      <a:endParaRPr lang="en-US" sz="900" dirty="0"/>
                    </a:p>
                  </a:txBody>
                  <a:tcPr anchor="ctr"/>
                </a:tc>
                <a:tc>
                  <a:txBody>
                    <a:bodyPr/>
                    <a:lstStyle/>
                    <a:p>
                      <a:pPr algn="ctr"/>
                      <a:endParaRPr lang="en-US" sz="900" dirty="0"/>
                    </a:p>
                  </a:txBody>
                  <a:tcPr anchor="ctr"/>
                </a:tc>
                <a:extLst>
                  <a:ext uri="{0D108BD9-81ED-4DB2-BD59-A6C34878D82A}">
                    <a16:rowId xmlns:a16="http://schemas.microsoft.com/office/drawing/2014/main" val="828579011"/>
                  </a:ext>
                </a:extLst>
              </a:tr>
            </a:tbl>
          </a:graphicData>
        </a:graphic>
      </p:graphicFrame>
      <p:sp>
        <p:nvSpPr>
          <p:cNvPr id="25" name="Rectangle 24">
            <a:extLst>
              <a:ext uri="{FF2B5EF4-FFF2-40B4-BE49-F238E27FC236}">
                <a16:creationId xmlns:a16="http://schemas.microsoft.com/office/drawing/2014/main" id="{C9946EA2-096C-9BEA-079E-B37102D7F773}"/>
              </a:ext>
            </a:extLst>
          </p:cNvPr>
          <p:cNvSpPr/>
          <p:nvPr/>
        </p:nvSpPr>
        <p:spPr>
          <a:xfrm>
            <a:off x="9202057" y="0"/>
            <a:ext cx="1197429"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endParaRPr lang="en-US" sz="1000" dirty="0"/>
          </a:p>
          <a:p>
            <a:pPr algn="ctr"/>
            <a:r>
              <a:rPr lang="en-US" sz="1000" dirty="0"/>
              <a:t>Users should tailor the Medicaid enrollment statistics in this table to reflect their populations. Users can determine if they want this information to reflect Medicaid fee for service or Medicaid managed care. In addition to the categories provided, users can also include demographic data for their Medicaid beneficiaries when available. </a:t>
            </a:r>
          </a:p>
        </p:txBody>
      </p:sp>
      <p:graphicFrame>
        <p:nvGraphicFramePr>
          <p:cNvPr id="4" name="Table 23">
            <a:extLst>
              <a:ext uri="{FF2B5EF4-FFF2-40B4-BE49-F238E27FC236}">
                <a16:creationId xmlns:a16="http://schemas.microsoft.com/office/drawing/2014/main" id="{2EB0CEFB-D6FD-BC74-DD3C-63F4E99851D1}"/>
              </a:ext>
            </a:extLst>
          </p:cNvPr>
          <p:cNvGraphicFramePr>
            <a:graphicFrameLocks noGrp="1"/>
          </p:cNvGraphicFramePr>
          <p:nvPr>
            <p:extLst>
              <p:ext uri="{D42A27DB-BD31-4B8C-83A1-F6EECF244321}">
                <p14:modId xmlns:p14="http://schemas.microsoft.com/office/powerpoint/2010/main" val="1251367074"/>
              </p:ext>
            </p:extLst>
          </p:nvPr>
        </p:nvGraphicFramePr>
        <p:xfrm>
          <a:off x="4919082" y="2873358"/>
          <a:ext cx="3935892" cy="1730959"/>
        </p:xfrm>
        <a:graphic>
          <a:graphicData uri="http://schemas.openxmlformats.org/drawingml/2006/table">
            <a:tbl>
              <a:tblPr firstRow="1" bandRow="1">
                <a:tableStyleId>{5C22544A-7EE6-4342-B048-85BDC9FD1C3A}</a:tableStyleId>
              </a:tblPr>
              <a:tblGrid>
                <a:gridCol w="762183">
                  <a:extLst>
                    <a:ext uri="{9D8B030D-6E8A-4147-A177-3AD203B41FA5}">
                      <a16:colId xmlns:a16="http://schemas.microsoft.com/office/drawing/2014/main" val="1624670686"/>
                    </a:ext>
                  </a:extLst>
                </a:gridCol>
                <a:gridCol w="887160">
                  <a:extLst>
                    <a:ext uri="{9D8B030D-6E8A-4147-A177-3AD203B41FA5}">
                      <a16:colId xmlns:a16="http://schemas.microsoft.com/office/drawing/2014/main" val="602391984"/>
                    </a:ext>
                  </a:extLst>
                </a:gridCol>
                <a:gridCol w="762183">
                  <a:extLst>
                    <a:ext uri="{9D8B030D-6E8A-4147-A177-3AD203B41FA5}">
                      <a16:colId xmlns:a16="http://schemas.microsoft.com/office/drawing/2014/main" val="2567869443"/>
                    </a:ext>
                  </a:extLst>
                </a:gridCol>
                <a:gridCol w="762183">
                  <a:extLst>
                    <a:ext uri="{9D8B030D-6E8A-4147-A177-3AD203B41FA5}">
                      <a16:colId xmlns:a16="http://schemas.microsoft.com/office/drawing/2014/main" val="1056908634"/>
                    </a:ext>
                  </a:extLst>
                </a:gridCol>
                <a:gridCol w="762183">
                  <a:extLst>
                    <a:ext uri="{9D8B030D-6E8A-4147-A177-3AD203B41FA5}">
                      <a16:colId xmlns:a16="http://schemas.microsoft.com/office/drawing/2014/main" val="1916767226"/>
                    </a:ext>
                  </a:extLst>
                </a:gridCol>
              </a:tblGrid>
              <a:tr h="544011">
                <a:tc gridSpan="5">
                  <a:txBody>
                    <a:bodyPr/>
                    <a:lstStyle/>
                    <a:p>
                      <a:pPr algn="ctr"/>
                      <a:r>
                        <a:rPr lang="en-US" sz="1400" dirty="0"/>
                        <a:t>[</a:t>
                      </a:r>
                      <a:r>
                        <a:rPr lang="en-US" sz="1400" dirty="0">
                          <a:highlight>
                            <a:srgbClr val="C0C0C0"/>
                          </a:highlight>
                        </a:rPr>
                        <a:t>STATE</a:t>
                      </a:r>
                      <a:r>
                        <a:rPr lang="en-US" sz="1400" dirty="0"/>
                        <a:t>] Medicaid Managed Care Enrollees by Enrollment Group </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19957260"/>
                  </a:ext>
                </a:extLst>
              </a:tr>
              <a:tr h="593474">
                <a:tc>
                  <a:txBody>
                    <a:bodyPr/>
                    <a:lstStyle/>
                    <a:p>
                      <a:pPr algn="ctr"/>
                      <a:r>
                        <a:rPr lang="en-US" sz="900" dirty="0"/>
                        <a:t>Dual Eligible Individuals</a:t>
                      </a:r>
                    </a:p>
                  </a:txBody>
                  <a:tcPr anchor="ctr"/>
                </a:tc>
                <a:tc>
                  <a:txBody>
                    <a:bodyPr/>
                    <a:lstStyle/>
                    <a:p>
                      <a:pPr algn="ctr"/>
                      <a:r>
                        <a:rPr lang="en-US" sz="900" dirty="0"/>
                        <a:t>Individuals with Disabilities</a:t>
                      </a:r>
                    </a:p>
                  </a:txBody>
                  <a:tcPr anchor="ctr"/>
                </a:tc>
                <a:tc>
                  <a:txBody>
                    <a:bodyPr/>
                    <a:lstStyle/>
                    <a:p>
                      <a:pPr algn="ctr"/>
                      <a:r>
                        <a:rPr lang="en-US" sz="900" dirty="0"/>
                        <a:t>Adults</a:t>
                      </a:r>
                    </a:p>
                  </a:txBody>
                  <a:tcPr anchor="ctr"/>
                </a:tc>
                <a:tc>
                  <a:txBody>
                    <a:bodyPr/>
                    <a:lstStyle/>
                    <a:p>
                      <a:pPr algn="ctr"/>
                      <a:r>
                        <a:rPr lang="en-US" sz="900" dirty="0"/>
                        <a:t>Newly Eligible Adults</a:t>
                      </a:r>
                    </a:p>
                  </a:txBody>
                  <a:tcPr anchor="ctr"/>
                </a:tc>
                <a:tc>
                  <a:txBody>
                    <a:bodyPr/>
                    <a:lstStyle/>
                    <a:p>
                      <a:pPr algn="ctr"/>
                      <a:r>
                        <a:rPr lang="en-US" sz="900" dirty="0"/>
                        <a:t>Total</a:t>
                      </a:r>
                    </a:p>
                  </a:txBody>
                  <a:tcPr anchor="ctr"/>
                </a:tc>
                <a:extLst>
                  <a:ext uri="{0D108BD9-81ED-4DB2-BD59-A6C34878D82A}">
                    <a16:rowId xmlns:a16="http://schemas.microsoft.com/office/drawing/2014/main" val="2723321279"/>
                  </a:ext>
                </a:extLst>
              </a:tr>
              <a:tr h="593474">
                <a:tc>
                  <a:txBody>
                    <a:bodyPr/>
                    <a:lstStyle/>
                    <a:p>
                      <a:pPr algn="ctr"/>
                      <a:endParaRPr lang="en-US" sz="900" dirty="0"/>
                    </a:p>
                  </a:txBody>
                  <a:tcPr anchor="ctr"/>
                </a:tc>
                <a:tc>
                  <a:txBody>
                    <a:bodyPr/>
                    <a:lstStyle/>
                    <a:p>
                      <a:pPr algn="ctr"/>
                      <a:endParaRPr lang="en-US" sz="900" dirty="0"/>
                    </a:p>
                  </a:txBody>
                  <a:tcPr anchor="ctr"/>
                </a:tc>
                <a:tc>
                  <a:txBody>
                    <a:bodyPr/>
                    <a:lstStyle/>
                    <a:p>
                      <a:pPr algn="ctr"/>
                      <a:endParaRPr lang="en-US" sz="900" dirty="0"/>
                    </a:p>
                  </a:txBody>
                  <a:tcPr anchor="ctr"/>
                </a:tc>
                <a:tc>
                  <a:txBody>
                    <a:bodyPr/>
                    <a:lstStyle/>
                    <a:p>
                      <a:pPr algn="ctr"/>
                      <a:endParaRPr lang="en-US" sz="900" dirty="0"/>
                    </a:p>
                  </a:txBody>
                  <a:tcPr anchor="ctr"/>
                </a:tc>
                <a:tc>
                  <a:txBody>
                    <a:bodyPr/>
                    <a:lstStyle/>
                    <a:p>
                      <a:pPr algn="ctr"/>
                      <a:endParaRPr lang="en-US" sz="900" dirty="0"/>
                    </a:p>
                  </a:txBody>
                  <a:tcPr anchor="ctr"/>
                </a:tc>
                <a:extLst>
                  <a:ext uri="{0D108BD9-81ED-4DB2-BD59-A6C34878D82A}">
                    <a16:rowId xmlns:a16="http://schemas.microsoft.com/office/drawing/2014/main" val="828579011"/>
                  </a:ext>
                </a:extLst>
              </a:tr>
            </a:tbl>
          </a:graphicData>
        </a:graphic>
      </p:graphicFrame>
      <p:sp>
        <p:nvSpPr>
          <p:cNvPr id="5" name="TextBox 4">
            <a:extLst>
              <a:ext uri="{FF2B5EF4-FFF2-40B4-BE49-F238E27FC236}">
                <a16:creationId xmlns:a16="http://schemas.microsoft.com/office/drawing/2014/main" id="{09BF3D53-DD78-2E4A-F2A1-CBBBB1D7011A}"/>
              </a:ext>
            </a:extLst>
          </p:cNvPr>
          <p:cNvSpPr txBox="1"/>
          <p:nvPr/>
        </p:nvSpPr>
        <p:spPr>
          <a:xfrm>
            <a:off x="5668266" y="4614605"/>
            <a:ext cx="2318263" cy="200055"/>
          </a:xfrm>
          <a:prstGeom prst="rect">
            <a:avLst/>
          </a:prstGeom>
          <a:noFill/>
        </p:spPr>
        <p:txBody>
          <a:bodyPr wrap="none" rtlCol="0">
            <a:spAutoFit/>
          </a:bodyPr>
          <a:lstStyle/>
          <a:p>
            <a:r>
              <a:rPr lang="en-US" sz="700" dirty="0"/>
              <a:t>Source: KFF </a:t>
            </a:r>
            <a:r>
              <a:rPr lang="en-US" sz="700" dirty="0">
                <a:hlinkClick r:id="rId4"/>
              </a:rPr>
              <a:t>Medicaid Enrollees by Enrollment Group</a:t>
            </a:r>
            <a:endParaRPr lang="en-US" sz="700" dirty="0"/>
          </a:p>
        </p:txBody>
      </p:sp>
    </p:spTree>
    <p:extLst>
      <p:ext uri="{BB962C8B-B14F-4D97-AF65-F5344CB8AC3E}">
        <p14:creationId xmlns:p14="http://schemas.microsoft.com/office/powerpoint/2010/main" val="224498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EC53-D896-2B06-76C0-DC5D4D2143B8}"/>
              </a:ext>
            </a:extLst>
          </p:cNvPr>
          <p:cNvSpPr>
            <a:spLocks noGrp="1"/>
          </p:cNvSpPr>
          <p:nvPr>
            <p:ph type="title"/>
          </p:nvPr>
        </p:nvSpPr>
        <p:spPr>
          <a:xfrm>
            <a:off x="851573" y="191828"/>
            <a:ext cx="7835226" cy="751602"/>
          </a:xfrm>
        </p:spPr>
        <p:txBody>
          <a:bodyPr/>
          <a:lstStyle/>
          <a:p>
            <a:r>
              <a:rPr lang="en-US" dirty="0"/>
              <a:t>Pathways to Medicaid Coverage</a:t>
            </a:r>
          </a:p>
        </p:txBody>
      </p:sp>
      <p:sp>
        <p:nvSpPr>
          <p:cNvPr id="3" name="Content Placeholder 2">
            <a:extLst>
              <a:ext uri="{FF2B5EF4-FFF2-40B4-BE49-F238E27FC236}">
                <a16:creationId xmlns:a16="http://schemas.microsoft.com/office/drawing/2014/main" id="{395DCD16-FB64-484B-C56D-223F088D8BB6}"/>
              </a:ext>
            </a:extLst>
          </p:cNvPr>
          <p:cNvSpPr>
            <a:spLocks noGrp="1"/>
          </p:cNvSpPr>
          <p:nvPr>
            <p:ph idx="1"/>
          </p:nvPr>
        </p:nvSpPr>
        <p:spPr>
          <a:xfrm>
            <a:off x="851573" y="979928"/>
            <a:ext cx="7835226" cy="3667047"/>
          </a:xfrm>
        </p:spPr>
        <p:txBody>
          <a:bodyPr>
            <a:normAutofit/>
          </a:bodyPr>
          <a:lstStyle/>
          <a:p>
            <a:pPr marL="0" indent="0">
              <a:buNone/>
            </a:pPr>
            <a:r>
              <a:rPr lang="en-US" sz="1800" i="0" dirty="0">
                <a:effectLst/>
                <a:latin typeface="Roboto" panose="02000000000000000000" pitchFamily="2" charset="0"/>
              </a:rPr>
              <a:t>Medicaid coverage of the National DPP lifestyle change program can help in addressing HRSN among Medicaid beneficiaries. </a:t>
            </a:r>
            <a:endParaRPr lang="en-US" sz="1800" dirty="0"/>
          </a:p>
        </p:txBody>
      </p:sp>
      <p:sp>
        <p:nvSpPr>
          <p:cNvPr id="13" name="Straight Connector 12">
            <a:extLst>
              <a:ext uri="{FF2B5EF4-FFF2-40B4-BE49-F238E27FC236}">
                <a16:creationId xmlns:a16="http://schemas.microsoft.com/office/drawing/2014/main" id="{51DA7D51-D641-492F-4FA3-E1295CA845B7}"/>
              </a:ext>
            </a:extLst>
          </p:cNvPr>
          <p:cNvSpPr/>
          <p:nvPr/>
        </p:nvSpPr>
        <p:spPr>
          <a:xfrm>
            <a:off x="2172347" y="2147590"/>
            <a:ext cx="4455885"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5" name="Rectangle 14">
            <a:extLst>
              <a:ext uri="{FF2B5EF4-FFF2-40B4-BE49-F238E27FC236}">
                <a16:creationId xmlns:a16="http://schemas.microsoft.com/office/drawing/2014/main" id="{956F2730-9564-4E89-0E9B-A94A847E2A04}"/>
              </a:ext>
            </a:extLst>
          </p:cNvPr>
          <p:cNvSpPr/>
          <p:nvPr/>
        </p:nvSpPr>
        <p:spPr>
          <a:xfrm>
            <a:off x="2172347" y="1669009"/>
            <a:ext cx="4455885" cy="416436"/>
          </a:xfrm>
          <a:prstGeom prst="rect">
            <a:avLst/>
          </a:prstGeom>
          <a:solidFill>
            <a:schemeClr val="tx2"/>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121" tIns="32121" rIns="32121" bIns="17145" numCol="1" spcCol="1270" anchor="ctr" anchorCtr="0">
            <a:noAutofit/>
          </a:bodyPr>
          <a:lstStyle/>
          <a:p>
            <a:pPr marL="0" lvl="0" indent="0" algn="ctr" defTabSz="400050">
              <a:lnSpc>
                <a:spcPct val="90000"/>
              </a:lnSpc>
              <a:spcBef>
                <a:spcPct val="0"/>
              </a:spcBef>
              <a:spcAft>
                <a:spcPct val="35000"/>
              </a:spcAft>
              <a:buNone/>
            </a:pPr>
            <a:r>
              <a:rPr lang="en-US" b="1" kern="1200" dirty="0"/>
              <a:t>Pathways to Coverage</a:t>
            </a:r>
          </a:p>
        </p:txBody>
      </p:sp>
      <p:sp>
        <p:nvSpPr>
          <p:cNvPr id="16" name="Freeform: Shape 15">
            <a:extLst>
              <a:ext uri="{FF2B5EF4-FFF2-40B4-BE49-F238E27FC236}">
                <a16:creationId xmlns:a16="http://schemas.microsoft.com/office/drawing/2014/main" id="{213E9DF1-0CD7-21CF-EE1C-F8428AF97EFD}"/>
              </a:ext>
            </a:extLst>
          </p:cNvPr>
          <p:cNvSpPr/>
          <p:nvPr/>
        </p:nvSpPr>
        <p:spPr>
          <a:xfrm>
            <a:off x="2172347" y="2183102"/>
            <a:ext cx="4455885" cy="1815240"/>
          </a:xfrm>
          <a:custGeom>
            <a:avLst/>
            <a:gdLst>
              <a:gd name="connsiteX0" fmla="*/ 0 w 7358743"/>
              <a:gd name="connsiteY0" fmla="*/ 0 h 613571"/>
              <a:gd name="connsiteX1" fmla="*/ 7358743 w 7358743"/>
              <a:gd name="connsiteY1" fmla="*/ 0 h 613571"/>
              <a:gd name="connsiteX2" fmla="*/ 7358743 w 7358743"/>
              <a:gd name="connsiteY2" fmla="*/ 613571 h 613571"/>
              <a:gd name="connsiteX3" fmla="*/ 0 w 7358743"/>
              <a:gd name="connsiteY3" fmla="*/ 613571 h 613571"/>
              <a:gd name="connsiteX4" fmla="*/ 0 w 7358743"/>
              <a:gd name="connsiteY4" fmla="*/ 0 h 613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58743" h="613571">
                <a:moveTo>
                  <a:pt x="0" y="0"/>
                </a:moveTo>
                <a:lnTo>
                  <a:pt x="7358743" y="0"/>
                </a:lnTo>
                <a:lnTo>
                  <a:pt x="7358743" y="613571"/>
                </a:lnTo>
                <a:lnTo>
                  <a:pt x="0" y="61357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335" tIns="13335" rIns="13335" bIns="13335" numCol="1" spcCol="1270" anchor="t" anchorCtr="0">
            <a:noAutofit/>
          </a:bodyPr>
          <a:lstStyle/>
          <a:p>
            <a:pPr marL="0" lvl="1" algn="l" defTabSz="222250">
              <a:lnSpc>
                <a:spcPct val="90000"/>
              </a:lnSpc>
              <a:spcBef>
                <a:spcPct val="0"/>
              </a:spcBef>
              <a:spcAft>
                <a:spcPct val="15000"/>
              </a:spcAft>
            </a:pPr>
            <a:r>
              <a:rPr lang="en-US" sz="1400" kern="1200" dirty="0"/>
              <a:t>Partners can consider several pathways of using Medicaid policy to advance health equity, including:</a:t>
            </a:r>
          </a:p>
          <a:p>
            <a:pPr marL="171450" lvl="1" indent="-171450" algn="l" defTabSz="222250">
              <a:lnSpc>
                <a:spcPct val="90000"/>
              </a:lnSpc>
              <a:spcBef>
                <a:spcPct val="0"/>
              </a:spcBef>
              <a:spcAft>
                <a:spcPct val="15000"/>
              </a:spcAft>
              <a:buFont typeface="Arial" panose="020B0604020202020204" pitchFamily="34" charset="0"/>
              <a:buChar char="•"/>
            </a:pPr>
            <a:r>
              <a:rPr lang="en-US" sz="1400" kern="1200" dirty="0"/>
              <a:t>1115 waivers</a:t>
            </a:r>
          </a:p>
          <a:p>
            <a:pPr marL="171450" lvl="1" indent="-171450" algn="l" defTabSz="222250">
              <a:lnSpc>
                <a:spcPct val="90000"/>
              </a:lnSpc>
              <a:spcBef>
                <a:spcPct val="0"/>
              </a:spcBef>
              <a:spcAft>
                <a:spcPct val="15000"/>
              </a:spcAft>
              <a:buFont typeface="Arial" panose="020B0604020202020204" pitchFamily="34" charset="0"/>
              <a:buChar char="•"/>
            </a:pPr>
            <a:r>
              <a:rPr lang="en-US" sz="1400" kern="1200" dirty="0"/>
              <a:t>MCO contracting</a:t>
            </a:r>
          </a:p>
          <a:p>
            <a:pPr marL="171450" lvl="1" indent="-171450" algn="l" defTabSz="222250">
              <a:lnSpc>
                <a:spcPct val="90000"/>
              </a:lnSpc>
              <a:spcBef>
                <a:spcPct val="0"/>
              </a:spcBef>
              <a:spcAft>
                <a:spcPct val="15000"/>
              </a:spcAft>
              <a:buFont typeface="Arial" panose="020B0604020202020204" pitchFamily="34" charset="0"/>
              <a:buChar char="•"/>
            </a:pPr>
            <a:r>
              <a:rPr lang="en-US" sz="1400" dirty="0"/>
              <a:t>v</a:t>
            </a:r>
            <a:r>
              <a:rPr lang="en-US" sz="1400" kern="1200" dirty="0"/>
              <a:t>alue-added services</a:t>
            </a:r>
          </a:p>
          <a:p>
            <a:pPr marL="171450" lvl="1" indent="-171450" algn="l" defTabSz="222250">
              <a:lnSpc>
                <a:spcPct val="90000"/>
              </a:lnSpc>
              <a:spcBef>
                <a:spcPct val="0"/>
              </a:spcBef>
              <a:spcAft>
                <a:spcPct val="15000"/>
              </a:spcAft>
              <a:buFont typeface="Arial" panose="020B0604020202020204" pitchFamily="34" charset="0"/>
              <a:buChar char="•"/>
            </a:pPr>
            <a:r>
              <a:rPr lang="en-US" sz="1400" kern="1200" dirty="0"/>
              <a:t>value-based payments</a:t>
            </a:r>
          </a:p>
          <a:p>
            <a:pPr marL="171450" lvl="1" indent="-171450" algn="l" defTabSz="222250">
              <a:lnSpc>
                <a:spcPct val="90000"/>
              </a:lnSpc>
              <a:spcBef>
                <a:spcPct val="0"/>
              </a:spcBef>
              <a:spcAft>
                <a:spcPct val="15000"/>
              </a:spcAft>
              <a:buFont typeface="Arial" panose="020B0604020202020204" pitchFamily="34" charset="0"/>
              <a:buChar char="•"/>
            </a:pPr>
            <a:r>
              <a:rPr lang="en-US" sz="1400" kern="1200" dirty="0"/>
              <a:t>blended funding</a:t>
            </a:r>
          </a:p>
          <a:p>
            <a:pPr marL="171450" lvl="1" indent="-171450" algn="l" defTabSz="222250">
              <a:lnSpc>
                <a:spcPct val="90000"/>
              </a:lnSpc>
              <a:spcBef>
                <a:spcPct val="0"/>
              </a:spcBef>
              <a:spcAft>
                <a:spcPct val="15000"/>
              </a:spcAft>
              <a:buFont typeface="Arial" panose="020B0604020202020204" pitchFamily="34" charset="0"/>
              <a:buChar char="•"/>
            </a:pPr>
            <a:r>
              <a:rPr lang="en-US" sz="1400" kern="1200" dirty="0"/>
              <a:t>data and quality improvement strategies</a:t>
            </a:r>
          </a:p>
        </p:txBody>
      </p:sp>
      <p:sp>
        <p:nvSpPr>
          <p:cNvPr id="7" name="TextBox 6">
            <a:extLst>
              <a:ext uri="{FF2B5EF4-FFF2-40B4-BE49-F238E27FC236}">
                <a16:creationId xmlns:a16="http://schemas.microsoft.com/office/drawing/2014/main" id="{F0F6B28A-D3B3-1280-15D4-587C7499DB53}"/>
              </a:ext>
            </a:extLst>
          </p:cNvPr>
          <p:cNvSpPr txBox="1"/>
          <p:nvPr/>
        </p:nvSpPr>
        <p:spPr>
          <a:xfrm>
            <a:off x="1471647" y="4824714"/>
            <a:ext cx="6255239" cy="253916"/>
          </a:xfrm>
          <a:prstGeom prst="rect">
            <a:avLst/>
          </a:prstGeom>
          <a:noFill/>
        </p:spPr>
        <p:txBody>
          <a:bodyPr wrap="none" rtlCol="0">
            <a:spAutoFit/>
          </a:bodyPr>
          <a:lstStyle/>
          <a:p>
            <a:r>
              <a:rPr lang="en-US" sz="1050" dirty="0"/>
              <a:t>Source information: National DPP Coverage Toolkit </a:t>
            </a:r>
            <a:r>
              <a:rPr lang="en-US" sz="1050" dirty="0">
                <a:hlinkClick r:id="rId3"/>
              </a:rPr>
              <a:t>The Role of Medicaid in Addressing HRSNs </a:t>
            </a:r>
            <a:r>
              <a:rPr lang="en-US" sz="1050" dirty="0"/>
              <a:t>page</a:t>
            </a:r>
          </a:p>
        </p:txBody>
      </p:sp>
      <p:sp>
        <p:nvSpPr>
          <p:cNvPr id="5" name="TextBox 4">
            <a:extLst>
              <a:ext uri="{FF2B5EF4-FFF2-40B4-BE49-F238E27FC236}">
                <a16:creationId xmlns:a16="http://schemas.microsoft.com/office/drawing/2014/main" id="{523EDAFD-B588-4739-C90D-10822FAF3F51}"/>
              </a:ext>
            </a:extLst>
          </p:cNvPr>
          <p:cNvSpPr txBox="1"/>
          <p:nvPr/>
        </p:nvSpPr>
        <p:spPr>
          <a:xfrm>
            <a:off x="851573" y="4046020"/>
            <a:ext cx="7835226" cy="646331"/>
          </a:xfrm>
          <a:prstGeom prst="rect">
            <a:avLst/>
          </a:prstGeom>
          <a:noFill/>
        </p:spPr>
        <p:txBody>
          <a:bodyPr wrap="square">
            <a:spAutoFit/>
          </a:bodyPr>
          <a:lstStyle/>
          <a:p>
            <a:r>
              <a:rPr lang="en-US" sz="1800" b="0" i="0" dirty="0">
                <a:effectLst/>
                <a:latin typeface="Roboto" panose="02000000000000000000" pitchFamily="2" charset="0"/>
              </a:rPr>
              <a:t>Partners can also consider additional methods, like program supports, to address health equity through Medicaid.</a:t>
            </a:r>
            <a:endParaRPr lang="en-US" dirty="0"/>
          </a:p>
        </p:txBody>
      </p:sp>
      <p:sp>
        <p:nvSpPr>
          <p:cNvPr id="4" name="Rectangle 3">
            <a:extLst>
              <a:ext uri="{FF2B5EF4-FFF2-40B4-BE49-F238E27FC236}">
                <a16:creationId xmlns:a16="http://schemas.microsoft.com/office/drawing/2014/main" id="{3738ECB6-D06C-DA12-9220-D19782244488}"/>
              </a:ext>
            </a:extLst>
          </p:cNvPr>
          <p:cNvSpPr/>
          <p:nvPr/>
        </p:nvSpPr>
        <p:spPr>
          <a:xfrm>
            <a:off x="9202057" y="0"/>
            <a:ext cx="1428837"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r>
              <a:rPr lang="en-US" sz="1000" dirty="0"/>
              <a:t>This slide is intended for users who are making the case for coverage of the National DPP and may not be necessary for users with existing coverage.</a:t>
            </a:r>
          </a:p>
        </p:txBody>
      </p:sp>
    </p:spTree>
    <p:extLst>
      <p:ext uri="{BB962C8B-B14F-4D97-AF65-F5344CB8AC3E}">
        <p14:creationId xmlns:p14="http://schemas.microsoft.com/office/powerpoint/2010/main" val="125398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6639-3E77-4195-B33D-2605401534EA}"/>
              </a:ext>
            </a:extLst>
          </p:cNvPr>
          <p:cNvSpPr>
            <a:spLocks noGrp="1"/>
          </p:cNvSpPr>
          <p:nvPr>
            <p:ph type="title"/>
          </p:nvPr>
        </p:nvSpPr>
        <p:spPr>
          <a:xfrm>
            <a:off x="630382" y="191827"/>
            <a:ext cx="8056417" cy="962267"/>
          </a:xfrm>
        </p:spPr>
        <p:txBody>
          <a:bodyPr>
            <a:noAutofit/>
          </a:bodyPr>
          <a:lstStyle/>
          <a:p>
            <a:r>
              <a:rPr lang="en-US" sz="3000" dirty="0"/>
              <a:t>Health Equity Modifiable Slide Deck </a:t>
            </a:r>
            <a:br>
              <a:rPr lang="en-US" sz="3000" dirty="0"/>
            </a:br>
            <a:r>
              <a:rPr lang="en-US" sz="3000" dirty="0"/>
              <a:t>Table of Contents</a:t>
            </a:r>
          </a:p>
        </p:txBody>
      </p:sp>
      <p:sp>
        <p:nvSpPr>
          <p:cNvPr id="3" name="Content Placeholder 2">
            <a:extLst>
              <a:ext uri="{FF2B5EF4-FFF2-40B4-BE49-F238E27FC236}">
                <a16:creationId xmlns:a16="http://schemas.microsoft.com/office/drawing/2014/main" id="{A72AEE9D-888C-44BD-78F5-B87FE1FDB11C}"/>
              </a:ext>
            </a:extLst>
          </p:cNvPr>
          <p:cNvSpPr>
            <a:spLocks noGrp="1"/>
          </p:cNvSpPr>
          <p:nvPr>
            <p:ph idx="1"/>
          </p:nvPr>
        </p:nvSpPr>
        <p:spPr/>
        <p:txBody>
          <a:bodyPr>
            <a:normAutofit fontScale="85000" lnSpcReduction="20000"/>
          </a:bodyPr>
          <a:lstStyle/>
          <a:p>
            <a:pPr indent="-548640">
              <a:buFont typeface="Wingdings" panose="05000000000000000000" pitchFamily="2" charset="2"/>
              <a:buChar char="q"/>
            </a:pPr>
            <a:r>
              <a:rPr lang="en-US" dirty="0"/>
              <a:t>About the Health Equity Modifiable Slide Deck</a:t>
            </a:r>
            <a:endParaRPr lang="en-US" dirty="0">
              <a:hlinkClick r:id="rId3" action="ppaction://hlinksldjump"/>
            </a:endParaRPr>
          </a:p>
          <a:p>
            <a:pPr indent="-548640">
              <a:buFont typeface="Wingdings" panose="05000000000000000000" pitchFamily="2" charset="2"/>
              <a:buChar char="q"/>
            </a:pPr>
            <a:r>
              <a:rPr lang="en-US" dirty="0">
                <a:hlinkClick r:id="rId3" action="ppaction://hlinksldjump"/>
              </a:rPr>
              <a:t>Health Equity Background and Overview</a:t>
            </a:r>
            <a:endParaRPr lang="en-US" dirty="0"/>
          </a:p>
          <a:p>
            <a:pPr lvl="1" indent="-548640">
              <a:buFont typeface="Wingdings" panose="05000000000000000000" pitchFamily="2" charset="2"/>
              <a:buChar char="q"/>
            </a:pPr>
            <a:r>
              <a:rPr lang="en-US" dirty="0"/>
              <a:t>Health Equity and Diabetes</a:t>
            </a:r>
          </a:p>
          <a:p>
            <a:pPr lvl="1" indent="-548640">
              <a:buFont typeface="Wingdings" panose="05000000000000000000" pitchFamily="2" charset="2"/>
              <a:buChar char="q"/>
            </a:pPr>
            <a:r>
              <a:rPr lang="en-US" dirty="0"/>
              <a:t>Health Equity and the National Diabetes Prevention Program</a:t>
            </a:r>
          </a:p>
          <a:p>
            <a:pPr indent="-548640">
              <a:buFont typeface="Wingdings" panose="05000000000000000000" pitchFamily="2" charset="2"/>
              <a:buChar char="q"/>
            </a:pPr>
            <a:r>
              <a:rPr lang="en-US" dirty="0">
                <a:hlinkClick r:id="rId4" action="ppaction://hlinksldjump"/>
              </a:rPr>
              <a:t>Local Landscape and Need</a:t>
            </a:r>
            <a:endParaRPr lang="en-US" dirty="0"/>
          </a:p>
          <a:p>
            <a:pPr lvl="1" indent="-548640">
              <a:buFont typeface="Wingdings" panose="05000000000000000000" pitchFamily="2" charset="2"/>
              <a:buChar char="q"/>
            </a:pPr>
            <a:r>
              <a:rPr lang="en-US" dirty="0"/>
              <a:t>Examples and Partner Roles</a:t>
            </a:r>
          </a:p>
          <a:p>
            <a:pPr lvl="1" indent="-548640">
              <a:buFont typeface="Wingdings" panose="05000000000000000000" pitchFamily="2" charset="2"/>
              <a:buChar char="q"/>
            </a:pPr>
            <a:r>
              <a:rPr lang="en-US" dirty="0"/>
              <a:t>Health Equity and Medicaid</a:t>
            </a:r>
          </a:p>
          <a:p>
            <a:pPr lvl="1" indent="-548640">
              <a:buFont typeface="Wingdings" panose="05000000000000000000" pitchFamily="2" charset="2"/>
              <a:buChar char="q"/>
            </a:pPr>
            <a:r>
              <a:rPr lang="en-US" dirty="0"/>
              <a:t>Health Equity and UHAs</a:t>
            </a:r>
          </a:p>
          <a:p>
            <a:pPr indent="-548640">
              <a:buFont typeface="Wingdings" panose="05000000000000000000" pitchFamily="2" charset="2"/>
              <a:buChar char="q"/>
            </a:pPr>
            <a:r>
              <a:rPr lang="en-US" dirty="0">
                <a:hlinkClick r:id="rId5" action="ppaction://hlinksldjump"/>
              </a:rPr>
              <a:t>Discussion Questions and Engagement Tips</a:t>
            </a:r>
            <a:endParaRPr lang="en-US" dirty="0"/>
          </a:p>
          <a:p>
            <a:pPr indent="-548640">
              <a:buFont typeface="Wingdings" panose="05000000000000000000" pitchFamily="2" charset="2"/>
              <a:buChar char="q"/>
            </a:pPr>
            <a:r>
              <a:rPr lang="en-US" dirty="0">
                <a:hlinkClick r:id="rId6" action="ppaction://hlinksldjump"/>
              </a:rPr>
              <a:t>Additional Resources</a:t>
            </a:r>
            <a:endParaRPr lang="en-US" dirty="0"/>
          </a:p>
        </p:txBody>
      </p:sp>
      <p:sp>
        <p:nvSpPr>
          <p:cNvPr id="5" name="TextBox 4">
            <a:extLst>
              <a:ext uri="{FF2B5EF4-FFF2-40B4-BE49-F238E27FC236}">
                <a16:creationId xmlns:a16="http://schemas.microsoft.com/office/drawing/2014/main" id="{C53B4E1A-BA80-82AD-0563-F3816BCFE5AE}"/>
              </a:ext>
            </a:extLst>
          </p:cNvPr>
          <p:cNvSpPr txBox="1"/>
          <p:nvPr/>
        </p:nvSpPr>
        <p:spPr>
          <a:xfrm>
            <a:off x="7315200" y="0"/>
            <a:ext cx="1828800" cy="830997"/>
          </a:xfrm>
          <a:prstGeom prst="rect">
            <a:avLst/>
          </a:prstGeom>
          <a:solidFill>
            <a:srgbClr val="FF0000"/>
          </a:solidFill>
          <a:ln>
            <a:solidFill>
              <a:srgbClr val="C00000"/>
            </a:solidFill>
          </a:ln>
        </p:spPr>
        <p:txBody>
          <a:bodyPr wrap="square" rtlCol="0">
            <a:spAutoFit/>
          </a:bodyPr>
          <a:lstStyle/>
          <a:p>
            <a:pPr algn="ctr"/>
            <a:r>
              <a:rPr lang="en-US" sz="1600" dirty="0">
                <a:solidFill>
                  <a:sysClr val="windowText" lastClr="000000"/>
                </a:solidFill>
              </a:rPr>
              <a:t>DELETE SLIDE BEFORE PRESENTING</a:t>
            </a:r>
          </a:p>
        </p:txBody>
      </p:sp>
    </p:spTree>
    <p:extLst>
      <p:ext uri="{BB962C8B-B14F-4D97-AF65-F5344CB8AC3E}">
        <p14:creationId xmlns:p14="http://schemas.microsoft.com/office/powerpoint/2010/main" val="918572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8E1A51-2695-4D14-8773-8F2B628DE485}"/>
              </a:ext>
            </a:extLst>
          </p:cNvPr>
          <p:cNvSpPr>
            <a:spLocks noGrp="1"/>
          </p:cNvSpPr>
          <p:nvPr>
            <p:ph type="title"/>
          </p:nvPr>
        </p:nvSpPr>
        <p:spPr>
          <a:xfrm>
            <a:off x="851573" y="191828"/>
            <a:ext cx="7835226" cy="663836"/>
          </a:xfrm>
        </p:spPr>
        <p:txBody>
          <a:bodyPr>
            <a:normAutofit/>
          </a:bodyPr>
          <a:lstStyle/>
          <a:p>
            <a:r>
              <a:rPr lang="en-US" dirty="0"/>
              <a:t>Umbrella Hub Arrangements</a:t>
            </a:r>
          </a:p>
        </p:txBody>
      </p:sp>
      <p:sp>
        <p:nvSpPr>
          <p:cNvPr id="46" name="TextBox 45">
            <a:extLst>
              <a:ext uri="{FF2B5EF4-FFF2-40B4-BE49-F238E27FC236}">
                <a16:creationId xmlns:a16="http://schemas.microsoft.com/office/drawing/2014/main" id="{45051CDB-37F3-4495-BE6D-DE9E7CFB0AF5}"/>
              </a:ext>
            </a:extLst>
          </p:cNvPr>
          <p:cNvSpPr txBox="1"/>
          <p:nvPr/>
        </p:nvSpPr>
        <p:spPr>
          <a:xfrm>
            <a:off x="856035" y="808136"/>
            <a:ext cx="7748138" cy="954107"/>
          </a:xfrm>
          <a:prstGeom prst="rect">
            <a:avLst/>
          </a:prstGeom>
          <a:noFill/>
        </p:spPr>
        <p:txBody>
          <a:bodyPr wrap="square" rtlCol="0">
            <a:spAutoFit/>
          </a:bodyPr>
          <a:lstStyle/>
          <a:p>
            <a:r>
              <a:rPr lang="en-US" sz="1400" dirty="0">
                <a:latin typeface="Helvetica" panose="020B0604020202020204" pitchFamily="34" charset="0"/>
                <a:cs typeface="Helvetica" panose="020B0604020202020204" pitchFamily="34" charset="0"/>
              </a:rPr>
              <a:t>An umbrella hub arrangement (</a:t>
            </a:r>
            <a:r>
              <a:rPr lang="en-US" sz="1400" b="1" dirty="0">
                <a:latin typeface="Helvetica" panose="020B0604020202020204" pitchFamily="34" charset="0"/>
                <a:cs typeface="Helvetica" panose="020B0604020202020204" pitchFamily="34" charset="0"/>
              </a:rPr>
              <a:t>UHA)</a:t>
            </a:r>
            <a:r>
              <a:rPr lang="en-US" sz="1400" dirty="0">
                <a:latin typeface="Helvetica" panose="020B0604020202020204" pitchFamily="34" charset="0"/>
                <a:cs typeface="Helvetica" panose="020B0604020202020204" pitchFamily="34" charset="0"/>
              </a:rPr>
              <a:t> is a business agreement between organizations, where a lead organization, the umbrella hub organization (</a:t>
            </a:r>
            <a:r>
              <a:rPr lang="en-US" sz="1400" b="1" dirty="0">
                <a:latin typeface="Helvetica" panose="020B0604020202020204" pitchFamily="34" charset="0"/>
                <a:cs typeface="Helvetica" panose="020B0604020202020204" pitchFamily="34" charset="0"/>
              </a:rPr>
              <a:t>UHO</a:t>
            </a:r>
            <a:r>
              <a:rPr lang="en-US" sz="1400" dirty="0">
                <a:latin typeface="Helvetica" panose="020B0604020202020204" pitchFamily="34" charset="0"/>
                <a:cs typeface="Helvetica" panose="020B0604020202020204" pitchFamily="34" charset="0"/>
              </a:rPr>
              <a:t>), submits payer claims and provides technical assistance to other community-based organizations (CBO) to support expansion of the National DPP. In the UHA, CBOs are known as </a:t>
            </a:r>
            <a:r>
              <a:rPr lang="en-US" sz="1400" b="1" dirty="0">
                <a:latin typeface="Helvetica" panose="020B0604020202020204" pitchFamily="34" charset="0"/>
                <a:cs typeface="Helvetica" panose="020B0604020202020204" pitchFamily="34" charset="0"/>
              </a:rPr>
              <a:t>subsidiary organizations</a:t>
            </a:r>
            <a:r>
              <a:rPr lang="en-US" sz="1400" dirty="0">
                <a:latin typeface="Helvetica" panose="020B0604020202020204" pitchFamily="34" charset="0"/>
                <a:cs typeface="Helvetica" panose="020B0604020202020204" pitchFamily="34" charset="0"/>
              </a:rPr>
              <a:t>. </a:t>
            </a:r>
          </a:p>
        </p:txBody>
      </p:sp>
      <p:sp>
        <p:nvSpPr>
          <p:cNvPr id="14" name="TextBox 13">
            <a:extLst>
              <a:ext uri="{FF2B5EF4-FFF2-40B4-BE49-F238E27FC236}">
                <a16:creationId xmlns:a16="http://schemas.microsoft.com/office/drawing/2014/main" id="{218C36A3-7CB0-D156-622F-AEC8E0319A16}"/>
              </a:ext>
            </a:extLst>
          </p:cNvPr>
          <p:cNvSpPr txBox="1"/>
          <p:nvPr/>
        </p:nvSpPr>
        <p:spPr>
          <a:xfrm>
            <a:off x="1624719" y="4846748"/>
            <a:ext cx="5894562" cy="253916"/>
          </a:xfrm>
          <a:prstGeom prst="rect">
            <a:avLst/>
          </a:prstGeom>
          <a:noFill/>
        </p:spPr>
        <p:txBody>
          <a:bodyPr wrap="none" rtlCol="0">
            <a:spAutoFit/>
          </a:bodyPr>
          <a:lstStyle/>
          <a:p>
            <a:r>
              <a:rPr lang="en-US" sz="1050" dirty="0"/>
              <a:t>Source information: National DPP Coverage Toolkit </a:t>
            </a:r>
            <a:r>
              <a:rPr lang="en-US" sz="1050" dirty="0">
                <a:hlinkClick r:id="rId3"/>
              </a:rPr>
              <a:t>Umbrella Hub Arrangement Overview</a:t>
            </a:r>
            <a:r>
              <a:rPr lang="en-US" sz="1050" dirty="0"/>
              <a:t> Page</a:t>
            </a:r>
          </a:p>
        </p:txBody>
      </p:sp>
      <p:pic>
        <p:nvPicPr>
          <p:cNvPr id="16" name="Graphic 15" descr="Beach umbrella with solid fill">
            <a:extLst>
              <a:ext uri="{FF2B5EF4-FFF2-40B4-BE49-F238E27FC236}">
                <a16:creationId xmlns:a16="http://schemas.microsoft.com/office/drawing/2014/main" id="{EDD3616F-DEA1-32F5-3B4F-67D488A5119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6730679" y="0"/>
            <a:ext cx="914400" cy="914400"/>
          </a:xfrm>
          <a:prstGeom prst="rect">
            <a:avLst/>
          </a:prstGeom>
        </p:spPr>
      </p:pic>
      <p:graphicFrame>
        <p:nvGraphicFramePr>
          <p:cNvPr id="39" name="Table 4">
            <a:extLst>
              <a:ext uri="{FF2B5EF4-FFF2-40B4-BE49-F238E27FC236}">
                <a16:creationId xmlns:a16="http://schemas.microsoft.com/office/drawing/2014/main" id="{A18A2A73-5CAB-CEF4-827E-E0C4E2FE3637}"/>
              </a:ext>
            </a:extLst>
          </p:cNvPr>
          <p:cNvGraphicFramePr>
            <a:graphicFrameLocks noGrp="1"/>
          </p:cNvGraphicFramePr>
          <p:nvPr>
            <p:extLst>
              <p:ext uri="{D42A27DB-BD31-4B8C-83A1-F6EECF244321}">
                <p14:modId xmlns:p14="http://schemas.microsoft.com/office/powerpoint/2010/main" val="1088664993"/>
              </p:ext>
            </p:extLst>
          </p:nvPr>
        </p:nvGraphicFramePr>
        <p:xfrm>
          <a:off x="670561" y="1987725"/>
          <a:ext cx="8352254" cy="3491007"/>
        </p:xfrm>
        <a:graphic>
          <a:graphicData uri="http://schemas.openxmlformats.org/drawingml/2006/table">
            <a:tbl>
              <a:tblPr firstRow="1" bandRow="1"/>
              <a:tblGrid>
                <a:gridCol w="208280">
                  <a:extLst>
                    <a:ext uri="{9D8B030D-6E8A-4147-A177-3AD203B41FA5}">
                      <a16:colId xmlns:a16="http://schemas.microsoft.com/office/drawing/2014/main" val="890491482"/>
                    </a:ext>
                  </a:extLst>
                </a:gridCol>
                <a:gridCol w="2271983">
                  <a:extLst>
                    <a:ext uri="{9D8B030D-6E8A-4147-A177-3AD203B41FA5}">
                      <a16:colId xmlns:a16="http://schemas.microsoft.com/office/drawing/2014/main" val="1712235428"/>
                    </a:ext>
                  </a:extLst>
                </a:gridCol>
                <a:gridCol w="275422">
                  <a:extLst>
                    <a:ext uri="{9D8B030D-6E8A-4147-A177-3AD203B41FA5}">
                      <a16:colId xmlns:a16="http://schemas.microsoft.com/office/drawing/2014/main" val="1790007397"/>
                    </a:ext>
                  </a:extLst>
                </a:gridCol>
                <a:gridCol w="2941503">
                  <a:extLst>
                    <a:ext uri="{9D8B030D-6E8A-4147-A177-3AD203B41FA5}">
                      <a16:colId xmlns:a16="http://schemas.microsoft.com/office/drawing/2014/main" val="3891382563"/>
                    </a:ext>
                  </a:extLst>
                </a:gridCol>
                <a:gridCol w="374574">
                  <a:extLst>
                    <a:ext uri="{9D8B030D-6E8A-4147-A177-3AD203B41FA5}">
                      <a16:colId xmlns:a16="http://schemas.microsoft.com/office/drawing/2014/main" val="822595117"/>
                    </a:ext>
                  </a:extLst>
                </a:gridCol>
                <a:gridCol w="2280492">
                  <a:extLst>
                    <a:ext uri="{9D8B030D-6E8A-4147-A177-3AD203B41FA5}">
                      <a16:colId xmlns:a16="http://schemas.microsoft.com/office/drawing/2014/main" val="1359596070"/>
                    </a:ext>
                  </a:extLst>
                </a:gridCol>
              </a:tblGrid>
              <a:tr h="566685">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endParaRPr lang="en-US" sz="11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100" dirty="0">
                          <a:solidFill>
                            <a:schemeClr val="accent5">
                              <a:lumMod val="10000"/>
                            </a:schemeClr>
                          </a:solidFill>
                          <a:latin typeface="+mn-lt"/>
                        </a:rPr>
                        <a:t>Reasons to Become </a:t>
                      </a:r>
                    </a:p>
                    <a:p>
                      <a:pPr algn="ctr"/>
                      <a:r>
                        <a:rPr lang="en-US" sz="1100" dirty="0">
                          <a:solidFill>
                            <a:schemeClr val="accent5">
                              <a:lumMod val="10000"/>
                            </a:schemeClr>
                          </a:solidFill>
                          <a:latin typeface="+mn-lt"/>
                        </a:rPr>
                        <a:t>a UHO</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endParaRPr lang="en-US" sz="1100" dirty="0">
                        <a:solidFill>
                          <a:schemeClr val="accent5">
                            <a:lumMod val="10000"/>
                          </a:schemeClr>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100" dirty="0">
                          <a:solidFill>
                            <a:schemeClr val="accent5">
                              <a:lumMod val="10000"/>
                            </a:schemeClr>
                          </a:solidFill>
                          <a:latin typeface="+mn-lt"/>
                        </a:rPr>
                        <a:t>Reasons for Subsidiary Organizations </a:t>
                      </a:r>
                    </a:p>
                    <a:p>
                      <a:pPr algn="ctr"/>
                      <a:r>
                        <a:rPr lang="en-US" sz="1100" dirty="0">
                          <a:solidFill>
                            <a:schemeClr val="accent5">
                              <a:lumMod val="10000"/>
                            </a:schemeClr>
                          </a:solidFill>
                          <a:latin typeface="+mn-lt"/>
                        </a:rPr>
                        <a:t>to Participate in the UHA</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endParaRPr lang="en-US" sz="1100" dirty="0">
                        <a:solidFill>
                          <a:schemeClr val="accent5">
                            <a:lumMod val="10000"/>
                          </a:schemeClr>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100" dirty="0">
                          <a:solidFill>
                            <a:schemeClr val="accent5">
                              <a:lumMod val="10000"/>
                            </a:schemeClr>
                          </a:solidFill>
                          <a:latin typeface="+mn-lt"/>
                        </a:rPr>
                        <a:t>Reasons for a Payer to Contract with a UHA</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37094549"/>
                  </a:ext>
                </a:extLst>
              </a:tr>
              <a:tr h="2924322">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342900" marR="0" lvl="0" indent="-342900">
                        <a:spcBef>
                          <a:spcPts val="0"/>
                        </a:spcBef>
                        <a:spcAft>
                          <a:spcPts val="0"/>
                        </a:spcAft>
                        <a:buFont typeface="Symbol" panose="05050102010706020507" pitchFamily="18" charset="2"/>
                        <a:buChar char=""/>
                        <a:tabLst>
                          <a:tab pos="228600" algn="l"/>
                        </a:tabLst>
                      </a:pPr>
                      <a:endParaRPr lang="en-US" sz="1100" dirty="0">
                        <a:effectLst/>
                        <a:latin typeface="Calibri Light" panose="020F0302020204030204" pitchFamily="34" charset="0"/>
                        <a:ea typeface="Cambria" panose="02040503050406030204" pitchFamily="18"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Serve as a critical partner to support CBOs</a:t>
                      </a:r>
                    </a:p>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Elevate the organization’s profile and involvement in the effort to prevent type 2 diabetes</a:t>
                      </a:r>
                    </a:p>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Advance health equity by increasing access to the National DPP</a:t>
                      </a: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342900" marR="0" lvl="0" indent="-342900" algn="l">
                        <a:spcBef>
                          <a:spcPts val="0"/>
                        </a:spcBef>
                        <a:spcAft>
                          <a:spcPts val="0"/>
                        </a:spcAft>
                        <a:buFont typeface="Symbol" panose="05050102010706020507" pitchFamily="18" charset="2"/>
                        <a:buChar char=""/>
                        <a:tabLst>
                          <a:tab pos="228600" algn="l"/>
                        </a:tabLst>
                      </a:pPr>
                      <a:endParaRPr lang="en-US" sz="1300" dirty="0">
                        <a:solidFill>
                          <a:schemeClr val="accent5">
                            <a:lumMod val="10000"/>
                          </a:schemeClr>
                        </a:solidFill>
                        <a:effectLst/>
                        <a:latin typeface="+mn-lt"/>
                        <a:ea typeface="Cambria" panose="02040503050406030204" pitchFamily="18"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Join other mission-aligned organizations</a:t>
                      </a:r>
                    </a:p>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Share CDC recognition status and operate as a single MDPP supplier with the UHA</a:t>
                      </a:r>
                    </a:p>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Receive reporting, claims, and administrative support to allow subsidiaries to focus on delivering the National DPP</a:t>
                      </a:r>
                    </a:p>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Pursue sustainable reimbursement</a:t>
                      </a: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342900" marR="0" lvl="0" indent="-342900" algn="l">
                        <a:spcBef>
                          <a:spcPts val="0"/>
                        </a:spcBef>
                        <a:spcAft>
                          <a:spcPts val="0"/>
                        </a:spcAft>
                        <a:buFont typeface="Symbol" panose="05050102010706020507" pitchFamily="18" charset="2"/>
                        <a:buChar char=""/>
                        <a:tabLst>
                          <a:tab pos="228600" algn="l"/>
                        </a:tabLst>
                      </a:pPr>
                      <a:endParaRPr lang="en-US" sz="1300" dirty="0">
                        <a:solidFill>
                          <a:schemeClr val="accent5">
                            <a:lumMod val="10000"/>
                          </a:schemeClr>
                        </a:solidFill>
                        <a:effectLst/>
                        <a:latin typeface="+mn-lt"/>
                        <a:ea typeface="Cambria" panose="02040503050406030204" pitchFamily="18"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Gain access to a network of CDC-recognized organizations through a single contract with the UHO</a:t>
                      </a:r>
                    </a:p>
                    <a:p>
                      <a:pPr marL="231775" marR="0" lvl="0" indent="-231775" algn="l">
                        <a:spcBef>
                          <a:spcPts val="0"/>
                        </a:spcBef>
                        <a:spcAft>
                          <a:spcPts val="0"/>
                        </a:spcAft>
                        <a:buFont typeface="Symbol" panose="05050102010706020507" pitchFamily="18" charset="2"/>
                        <a:buChar char=""/>
                        <a:tabLst>
                          <a:tab pos="228600" algn="l"/>
                        </a:tabLst>
                      </a:pPr>
                      <a:r>
                        <a:rPr lang="en-US" sz="1300" dirty="0">
                          <a:solidFill>
                            <a:schemeClr val="accent5">
                              <a:lumMod val="10000"/>
                            </a:schemeClr>
                          </a:solidFill>
                          <a:effectLst/>
                          <a:latin typeface="+mn-lt"/>
                          <a:ea typeface="Cambria" panose="02040503050406030204" pitchFamily="18" charset="0"/>
                          <a:cs typeface="Arial" panose="020B0604020202020204" pitchFamily="34" charset="0"/>
                        </a:rPr>
                        <a:t>Experience a smoother and more efficient billing process</a:t>
                      </a: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206948504"/>
                  </a:ext>
                </a:extLst>
              </a:tr>
            </a:tbl>
          </a:graphicData>
        </a:graphic>
      </p:graphicFrame>
      <p:pic>
        <p:nvPicPr>
          <p:cNvPr id="40" name="Graphic 107">
            <a:extLst>
              <a:ext uri="{FF2B5EF4-FFF2-40B4-BE49-F238E27FC236}">
                <a16:creationId xmlns:a16="http://schemas.microsoft.com/office/drawing/2014/main" id="{66197B79-79B1-9B64-47DC-743CFC7C7FA8}"/>
              </a:ext>
            </a:extLst>
          </p:cNvPr>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Lst>
          </a:blip>
          <a:stretch>
            <a:fillRect/>
          </a:stretch>
        </p:blipFill>
        <p:spPr>
          <a:xfrm>
            <a:off x="608467" y="1949532"/>
            <a:ext cx="486211" cy="424330"/>
          </a:xfrm>
          <a:prstGeom prst="rect">
            <a:avLst/>
          </a:prstGeom>
          <a:noFill/>
          <a:ln>
            <a:noFill/>
          </a:ln>
        </p:spPr>
      </p:pic>
      <p:pic>
        <p:nvPicPr>
          <p:cNvPr id="42" name="Graphic 583">
            <a:extLst>
              <a:ext uri="{FF2B5EF4-FFF2-40B4-BE49-F238E27FC236}">
                <a16:creationId xmlns:a16="http://schemas.microsoft.com/office/drawing/2014/main" id="{D9264C01-ECA6-8987-7EA9-F66AB5565D2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60273" y="1949532"/>
            <a:ext cx="424330" cy="424330"/>
          </a:xfrm>
          <a:prstGeom prst="rect">
            <a:avLst/>
          </a:prstGeom>
        </p:spPr>
      </p:pic>
      <p:pic>
        <p:nvPicPr>
          <p:cNvPr id="44" name="Graphic 62" descr="Boardroom">
            <a:extLst>
              <a:ext uri="{FF2B5EF4-FFF2-40B4-BE49-F238E27FC236}">
                <a16:creationId xmlns:a16="http://schemas.microsoft.com/office/drawing/2014/main" id="{39271D75-2596-78F8-A412-B25DEAED7F4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366976" y="1949532"/>
            <a:ext cx="424330" cy="424330"/>
          </a:xfrm>
          <a:prstGeom prst="rect">
            <a:avLst/>
          </a:prstGeom>
        </p:spPr>
      </p:pic>
      <p:cxnSp>
        <p:nvCxnSpPr>
          <p:cNvPr id="48" name="Straight Connector 47">
            <a:extLst>
              <a:ext uri="{FF2B5EF4-FFF2-40B4-BE49-F238E27FC236}">
                <a16:creationId xmlns:a16="http://schemas.microsoft.com/office/drawing/2014/main" id="{1B81CF64-0188-4BAE-7A44-C7A75A5F68A9}"/>
              </a:ext>
            </a:extLst>
          </p:cNvPr>
          <p:cNvCxnSpPr/>
          <p:nvPr/>
        </p:nvCxnSpPr>
        <p:spPr>
          <a:xfrm>
            <a:off x="1094678" y="2473015"/>
            <a:ext cx="196559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AABF4CFE-99E0-3E8B-52D8-E1DBC5A5C496}"/>
              </a:ext>
            </a:extLst>
          </p:cNvPr>
          <p:cNvCxnSpPr>
            <a:cxnSpLocks/>
          </p:cNvCxnSpPr>
          <p:nvPr/>
        </p:nvCxnSpPr>
        <p:spPr>
          <a:xfrm>
            <a:off x="3484603" y="2473015"/>
            <a:ext cx="288237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F7282FB2-1E39-DBE5-6096-B2C3451A376A}"/>
              </a:ext>
            </a:extLst>
          </p:cNvPr>
          <p:cNvCxnSpPr>
            <a:cxnSpLocks/>
          </p:cNvCxnSpPr>
          <p:nvPr/>
        </p:nvCxnSpPr>
        <p:spPr>
          <a:xfrm>
            <a:off x="6791306" y="2473015"/>
            <a:ext cx="2121340" cy="0"/>
          </a:xfrm>
          <a:prstGeom prst="line">
            <a:avLst/>
          </a:prstGeom>
          <a:ln>
            <a:solidFill>
              <a:srgbClr val="FA80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4247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60A7-5016-2CF8-1991-B7E016080830}"/>
              </a:ext>
            </a:extLst>
          </p:cNvPr>
          <p:cNvSpPr>
            <a:spLocks noGrp="1"/>
          </p:cNvSpPr>
          <p:nvPr>
            <p:ph type="title"/>
          </p:nvPr>
        </p:nvSpPr>
        <p:spPr>
          <a:xfrm>
            <a:off x="851573" y="191828"/>
            <a:ext cx="7835226" cy="753262"/>
          </a:xfrm>
        </p:spPr>
        <p:txBody>
          <a:bodyPr/>
          <a:lstStyle/>
          <a:p>
            <a:r>
              <a:rPr lang="en-US" dirty="0"/>
              <a:t>SDOH and the UHA</a:t>
            </a:r>
          </a:p>
        </p:txBody>
      </p:sp>
      <p:pic>
        <p:nvPicPr>
          <p:cNvPr id="5" name="Content Placeholder 4" descr="SDOH Social conditions chart">
            <a:extLst>
              <a:ext uri="{FF2B5EF4-FFF2-40B4-BE49-F238E27FC236}">
                <a16:creationId xmlns:a16="http://schemas.microsoft.com/office/drawing/2014/main" id="{30271654-59D7-67E2-FA38-601631FB2EA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68569" y="1388580"/>
            <a:ext cx="4092485" cy="3667125"/>
          </a:xfrm>
          <a:prstGeom prst="rect">
            <a:avLst/>
          </a:prstGeom>
          <a:noFill/>
          <a:ln>
            <a:noFill/>
          </a:ln>
        </p:spPr>
      </p:pic>
      <p:sp>
        <p:nvSpPr>
          <p:cNvPr id="6" name="TextBox 5">
            <a:extLst>
              <a:ext uri="{FF2B5EF4-FFF2-40B4-BE49-F238E27FC236}">
                <a16:creationId xmlns:a16="http://schemas.microsoft.com/office/drawing/2014/main" id="{FD34AF75-77F1-4B5E-E57F-A38C2FB50C75}"/>
              </a:ext>
            </a:extLst>
          </p:cNvPr>
          <p:cNvSpPr txBox="1"/>
          <p:nvPr/>
        </p:nvSpPr>
        <p:spPr>
          <a:xfrm>
            <a:off x="647954" y="2838056"/>
            <a:ext cx="2342748" cy="707886"/>
          </a:xfrm>
          <a:prstGeom prst="rect">
            <a:avLst/>
          </a:prstGeom>
          <a:noFill/>
        </p:spPr>
        <p:txBody>
          <a:bodyPr wrap="square" rtlCol="0">
            <a:spAutoFit/>
          </a:bodyPr>
          <a:lstStyle/>
          <a:p>
            <a:r>
              <a:rPr lang="en-US" sz="1000" dirty="0">
                <a:solidFill>
                  <a:schemeClr val="tx2">
                    <a:lumMod val="75000"/>
                  </a:schemeClr>
                </a:solidFill>
              </a:rPr>
              <a:t>Provide support to CBOs to access sustainable reimbursement &amp; increase the capacity for CBOs to identify and address HRSN</a:t>
            </a:r>
          </a:p>
        </p:txBody>
      </p:sp>
      <p:sp>
        <p:nvSpPr>
          <p:cNvPr id="10" name="TextBox 9">
            <a:extLst>
              <a:ext uri="{FF2B5EF4-FFF2-40B4-BE49-F238E27FC236}">
                <a16:creationId xmlns:a16="http://schemas.microsoft.com/office/drawing/2014/main" id="{EA4D5DE4-D57E-A9CF-AE5D-E6C7A0FBF1E0}"/>
              </a:ext>
            </a:extLst>
          </p:cNvPr>
          <p:cNvSpPr txBox="1"/>
          <p:nvPr/>
        </p:nvSpPr>
        <p:spPr>
          <a:xfrm>
            <a:off x="1220447" y="4078554"/>
            <a:ext cx="2342748" cy="707886"/>
          </a:xfrm>
          <a:prstGeom prst="rect">
            <a:avLst/>
          </a:prstGeom>
          <a:noFill/>
        </p:spPr>
        <p:txBody>
          <a:bodyPr wrap="square" rtlCol="0">
            <a:spAutoFit/>
          </a:bodyPr>
          <a:lstStyle/>
          <a:p>
            <a:r>
              <a:rPr lang="en-US" sz="1000" dirty="0">
                <a:solidFill>
                  <a:schemeClr val="accent1">
                    <a:lumMod val="75000"/>
                  </a:schemeClr>
                </a:solidFill>
              </a:rPr>
              <a:t>Build hyper-localized systems for understanding community needs, addressing HRSN and removing barriers to National DPP participation. </a:t>
            </a:r>
          </a:p>
        </p:txBody>
      </p:sp>
      <p:sp>
        <p:nvSpPr>
          <p:cNvPr id="11" name="TextBox 10">
            <a:extLst>
              <a:ext uri="{FF2B5EF4-FFF2-40B4-BE49-F238E27FC236}">
                <a16:creationId xmlns:a16="http://schemas.microsoft.com/office/drawing/2014/main" id="{9626F307-2B96-CCF3-9B63-9C74D794B1F7}"/>
              </a:ext>
            </a:extLst>
          </p:cNvPr>
          <p:cNvSpPr txBox="1"/>
          <p:nvPr/>
        </p:nvSpPr>
        <p:spPr>
          <a:xfrm>
            <a:off x="6252651" y="1673858"/>
            <a:ext cx="2342748" cy="861774"/>
          </a:xfrm>
          <a:prstGeom prst="rect">
            <a:avLst/>
          </a:prstGeom>
          <a:noFill/>
        </p:spPr>
        <p:txBody>
          <a:bodyPr wrap="square" rtlCol="0">
            <a:spAutoFit/>
          </a:bodyPr>
          <a:lstStyle/>
          <a:p>
            <a:r>
              <a:rPr lang="en-US" sz="1000" dirty="0">
                <a:solidFill>
                  <a:schemeClr val="accent3">
                    <a:lumMod val="75000"/>
                  </a:schemeClr>
                </a:solidFill>
              </a:rPr>
              <a:t>Aggregate and submit data to the DPRP portal on behalf of their subsidiary organizations and assist in collecting additional National DPP or population data</a:t>
            </a:r>
          </a:p>
        </p:txBody>
      </p:sp>
      <p:sp>
        <p:nvSpPr>
          <p:cNvPr id="12" name="TextBox 11">
            <a:extLst>
              <a:ext uri="{FF2B5EF4-FFF2-40B4-BE49-F238E27FC236}">
                <a16:creationId xmlns:a16="http://schemas.microsoft.com/office/drawing/2014/main" id="{6414EF12-58FC-B437-3CE0-907CFD93FDD6}"/>
              </a:ext>
            </a:extLst>
          </p:cNvPr>
          <p:cNvSpPr txBox="1"/>
          <p:nvPr/>
        </p:nvSpPr>
        <p:spPr>
          <a:xfrm>
            <a:off x="6252651" y="4075152"/>
            <a:ext cx="2342749" cy="553998"/>
          </a:xfrm>
          <a:prstGeom prst="rect">
            <a:avLst/>
          </a:prstGeom>
          <a:noFill/>
        </p:spPr>
        <p:txBody>
          <a:bodyPr wrap="square" rtlCol="0">
            <a:spAutoFit/>
          </a:bodyPr>
          <a:lstStyle/>
          <a:p>
            <a:r>
              <a:rPr lang="en-US" sz="1000" dirty="0">
                <a:solidFill>
                  <a:schemeClr val="accent2">
                    <a:lumMod val="75000"/>
                  </a:schemeClr>
                </a:solidFill>
              </a:rPr>
              <a:t>Provide participants with high quality, coordinated care to address HRSN through cross-sector partnerships</a:t>
            </a:r>
          </a:p>
        </p:txBody>
      </p:sp>
      <p:sp>
        <p:nvSpPr>
          <p:cNvPr id="13" name="TextBox 12">
            <a:extLst>
              <a:ext uri="{FF2B5EF4-FFF2-40B4-BE49-F238E27FC236}">
                <a16:creationId xmlns:a16="http://schemas.microsoft.com/office/drawing/2014/main" id="{28F890FF-391F-894F-0324-2B689985DDE8}"/>
              </a:ext>
            </a:extLst>
          </p:cNvPr>
          <p:cNvSpPr txBox="1"/>
          <p:nvPr/>
        </p:nvSpPr>
        <p:spPr>
          <a:xfrm>
            <a:off x="1220447" y="1751446"/>
            <a:ext cx="2342748" cy="553998"/>
          </a:xfrm>
          <a:prstGeom prst="rect">
            <a:avLst/>
          </a:prstGeom>
          <a:noFill/>
        </p:spPr>
        <p:txBody>
          <a:bodyPr wrap="square" rtlCol="0">
            <a:spAutoFit/>
          </a:bodyPr>
          <a:lstStyle/>
          <a:p>
            <a:r>
              <a:rPr lang="en-US" sz="1000" dirty="0">
                <a:solidFill>
                  <a:schemeClr val="bg2">
                    <a:lumMod val="50000"/>
                  </a:schemeClr>
                </a:solidFill>
              </a:rPr>
              <a:t>Make the case for coverage of the National DPP in states where it is not currently a covered benefit</a:t>
            </a:r>
          </a:p>
        </p:txBody>
      </p:sp>
      <p:sp>
        <p:nvSpPr>
          <p:cNvPr id="14" name="TextBox 13">
            <a:extLst>
              <a:ext uri="{FF2B5EF4-FFF2-40B4-BE49-F238E27FC236}">
                <a16:creationId xmlns:a16="http://schemas.microsoft.com/office/drawing/2014/main" id="{B95604E6-4B1A-0C40-EE43-DB7FF2D63530}"/>
              </a:ext>
            </a:extLst>
          </p:cNvPr>
          <p:cNvSpPr txBox="1"/>
          <p:nvPr/>
        </p:nvSpPr>
        <p:spPr>
          <a:xfrm>
            <a:off x="6691239" y="2868199"/>
            <a:ext cx="2342748" cy="553998"/>
          </a:xfrm>
          <a:prstGeom prst="rect">
            <a:avLst/>
          </a:prstGeom>
          <a:noFill/>
        </p:spPr>
        <p:txBody>
          <a:bodyPr wrap="square" rtlCol="0">
            <a:spAutoFit/>
          </a:bodyPr>
          <a:lstStyle/>
          <a:p>
            <a:r>
              <a:rPr lang="en-US" sz="1000" dirty="0">
                <a:solidFill>
                  <a:srgbClr val="7C4182"/>
                </a:solidFill>
              </a:rPr>
              <a:t>Support partners in building an evaluation plan and disseminating evaluation results</a:t>
            </a:r>
          </a:p>
        </p:txBody>
      </p:sp>
      <p:sp>
        <p:nvSpPr>
          <p:cNvPr id="3" name="Content Placeholder 2">
            <a:extLst>
              <a:ext uri="{FF2B5EF4-FFF2-40B4-BE49-F238E27FC236}">
                <a16:creationId xmlns:a16="http://schemas.microsoft.com/office/drawing/2014/main" id="{7AB1DE06-3F3B-1F3E-0000-EC851C4ADD21}"/>
              </a:ext>
            </a:extLst>
          </p:cNvPr>
          <p:cNvSpPr txBox="1">
            <a:spLocks/>
          </p:cNvSpPr>
          <p:nvPr/>
        </p:nvSpPr>
        <p:spPr>
          <a:xfrm>
            <a:off x="851573" y="979266"/>
            <a:ext cx="7835226" cy="57020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Helvetica" pitchFamily="2" charset="0"/>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Helvetica" pitchFamily="2" charset="0"/>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Helvetica" pitchFamily="2" charset="0"/>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Helvetica" pitchFamily="2"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Helvetica"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a:hlinkClick r:id="rId4"/>
              </a:rPr>
              <a:t>CDC’s SDOH framework</a:t>
            </a:r>
            <a:r>
              <a:rPr lang="en-US" sz="1400" dirty="0"/>
              <a:t> outlines 6 areas for addressing SDOH to improve health equity. Through the UHA, partners can: </a:t>
            </a:r>
          </a:p>
        </p:txBody>
      </p:sp>
    </p:spTree>
    <p:extLst>
      <p:ext uri="{BB962C8B-B14F-4D97-AF65-F5344CB8AC3E}">
        <p14:creationId xmlns:p14="http://schemas.microsoft.com/office/powerpoint/2010/main" val="1856442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CE436-B377-EBC6-2D27-39C110B1CA1E}"/>
              </a:ext>
            </a:extLst>
          </p:cNvPr>
          <p:cNvSpPr>
            <a:spLocks noGrp="1"/>
          </p:cNvSpPr>
          <p:nvPr>
            <p:ph type="title"/>
          </p:nvPr>
        </p:nvSpPr>
        <p:spPr>
          <a:xfrm>
            <a:off x="851573" y="191827"/>
            <a:ext cx="7835226" cy="1027373"/>
          </a:xfrm>
        </p:spPr>
        <p:txBody>
          <a:bodyPr>
            <a:normAutofit fontScale="90000"/>
          </a:bodyPr>
          <a:lstStyle/>
          <a:p>
            <a:r>
              <a:rPr lang="en-US" dirty="0"/>
              <a:t>Addressing HRSN through the National DPP: UHA Examples</a:t>
            </a:r>
          </a:p>
        </p:txBody>
      </p:sp>
      <p:sp>
        <p:nvSpPr>
          <p:cNvPr id="3" name="Content Placeholder 2">
            <a:extLst>
              <a:ext uri="{FF2B5EF4-FFF2-40B4-BE49-F238E27FC236}">
                <a16:creationId xmlns:a16="http://schemas.microsoft.com/office/drawing/2014/main" id="{46C31CEC-D3F7-966D-2B97-62E7974C9D38}"/>
              </a:ext>
            </a:extLst>
          </p:cNvPr>
          <p:cNvSpPr>
            <a:spLocks noGrp="1"/>
          </p:cNvSpPr>
          <p:nvPr>
            <p:ph idx="1"/>
          </p:nvPr>
        </p:nvSpPr>
        <p:spPr>
          <a:xfrm>
            <a:off x="851573" y="1217886"/>
            <a:ext cx="7835226" cy="3667047"/>
          </a:xfrm>
        </p:spPr>
        <p:txBody>
          <a:bodyPr>
            <a:normAutofit/>
          </a:bodyPr>
          <a:lstStyle/>
          <a:p>
            <a:pPr marL="0" indent="0">
              <a:buNone/>
            </a:pPr>
            <a:r>
              <a:rPr lang="en-US" sz="1400" dirty="0"/>
              <a:t>HRSN are most effectively addressed through cross-collaboration between health care providers, payers, government agencies, community-based organizations, and more. </a:t>
            </a:r>
          </a:p>
        </p:txBody>
      </p:sp>
      <p:sp>
        <p:nvSpPr>
          <p:cNvPr id="4" name="Freeform: Shape 3">
            <a:extLst>
              <a:ext uri="{FF2B5EF4-FFF2-40B4-BE49-F238E27FC236}">
                <a16:creationId xmlns:a16="http://schemas.microsoft.com/office/drawing/2014/main" id="{74CD7D95-27D0-0498-8C3E-EDACE4007150}"/>
              </a:ext>
            </a:extLst>
          </p:cNvPr>
          <p:cNvSpPr/>
          <p:nvPr/>
        </p:nvSpPr>
        <p:spPr>
          <a:xfrm>
            <a:off x="711602" y="1805166"/>
            <a:ext cx="269949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ln>
            <a:solidFill>
              <a:schemeClr val="accent2">
                <a:lumMod val="75000"/>
              </a:schemeClr>
            </a:solidFill>
          </a:ln>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AAPCHO</a:t>
            </a:r>
          </a:p>
        </p:txBody>
      </p:sp>
      <p:sp>
        <p:nvSpPr>
          <p:cNvPr id="5" name="Freeform: Shape 4">
            <a:extLst>
              <a:ext uri="{FF2B5EF4-FFF2-40B4-BE49-F238E27FC236}">
                <a16:creationId xmlns:a16="http://schemas.microsoft.com/office/drawing/2014/main" id="{54B3555A-C88E-DAC8-5CEF-409696AC8E83}"/>
              </a:ext>
            </a:extLst>
          </p:cNvPr>
          <p:cNvSpPr/>
          <p:nvPr/>
        </p:nvSpPr>
        <p:spPr>
          <a:xfrm>
            <a:off x="711602" y="2438403"/>
            <a:ext cx="2699490" cy="2390283"/>
          </a:xfrm>
          <a:custGeom>
            <a:avLst/>
            <a:gdLst>
              <a:gd name="connsiteX0" fmla="*/ 0 w 1803077"/>
              <a:gd name="connsiteY0" fmla="*/ 0 h 3639870"/>
              <a:gd name="connsiteX1" fmla="*/ 1803077 w 1803077"/>
              <a:gd name="connsiteY1" fmla="*/ 0 h 3639870"/>
              <a:gd name="connsiteX2" fmla="*/ 1803077 w 1803077"/>
              <a:gd name="connsiteY2" fmla="*/ 3639870 h 3639870"/>
              <a:gd name="connsiteX3" fmla="*/ 0 w 1803077"/>
              <a:gd name="connsiteY3" fmla="*/ 3639870 h 3639870"/>
              <a:gd name="connsiteX4" fmla="*/ 0 w 1803077"/>
              <a:gd name="connsiteY4" fmla="*/ 0 h 3639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639870">
                <a:moveTo>
                  <a:pt x="0" y="0"/>
                </a:moveTo>
                <a:lnTo>
                  <a:pt x="1803077" y="0"/>
                </a:lnTo>
                <a:lnTo>
                  <a:pt x="1803077" y="3639870"/>
                </a:lnTo>
                <a:lnTo>
                  <a:pt x="0" y="3639870"/>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0" lvl="1" defTabSz="577850">
              <a:lnSpc>
                <a:spcPct val="90000"/>
              </a:lnSpc>
              <a:spcBef>
                <a:spcPct val="0"/>
              </a:spcBef>
              <a:spcAft>
                <a:spcPct val="15000"/>
              </a:spcAft>
            </a:pPr>
            <a:r>
              <a:rPr lang="en-US" sz="1450" kern="1200" dirty="0"/>
              <a:t>The Association of Asian Pacific Community Health Organizations (AAPCHO) UHO:</a:t>
            </a:r>
          </a:p>
          <a:p>
            <a:pPr marL="285750" lvl="1" indent="-285750" defTabSz="577850">
              <a:lnSpc>
                <a:spcPct val="90000"/>
              </a:lnSpc>
              <a:spcBef>
                <a:spcPct val="0"/>
              </a:spcBef>
              <a:spcAft>
                <a:spcPct val="15000"/>
              </a:spcAft>
              <a:buFont typeface="Arial" panose="020B0604020202020204" pitchFamily="34" charset="0"/>
              <a:buChar char="•"/>
            </a:pPr>
            <a:r>
              <a:rPr lang="en-US" sz="1450" dirty="0"/>
              <a:t>D</a:t>
            </a:r>
            <a:r>
              <a:rPr lang="en-US" sz="1450" kern="1200" dirty="0"/>
              <a:t>eveloped National DPP </a:t>
            </a:r>
            <a:r>
              <a:rPr lang="en-US" sz="1450" b="1" kern="1200" dirty="0"/>
              <a:t>curricula that incorporated health beliefs and cultural approaches</a:t>
            </a:r>
            <a:r>
              <a:rPr lang="en-US" sz="1450" kern="1200" dirty="0"/>
              <a:t> specific to their communities</a:t>
            </a:r>
          </a:p>
        </p:txBody>
      </p:sp>
      <p:sp>
        <p:nvSpPr>
          <p:cNvPr id="6" name="Freeform: Shape 5">
            <a:extLst>
              <a:ext uri="{FF2B5EF4-FFF2-40B4-BE49-F238E27FC236}">
                <a16:creationId xmlns:a16="http://schemas.microsoft.com/office/drawing/2014/main" id="{55F07913-6967-77E6-4F23-4545536A6BDA}"/>
              </a:ext>
            </a:extLst>
          </p:cNvPr>
          <p:cNvSpPr/>
          <p:nvPr/>
        </p:nvSpPr>
        <p:spPr>
          <a:xfrm>
            <a:off x="3481277" y="1805166"/>
            <a:ext cx="269949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solidFill>
            <a:schemeClr val="accent1"/>
          </a:solidFill>
          <a:ln>
            <a:solidFill>
              <a:schemeClr val="accent1">
                <a:lumMod val="75000"/>
              </a:schemeClr>
            </a:solidFill>
          </a:ln>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HPCA</a:t>
            </a:r>
          </a:p>
        </p:txBody>
      </p:sp>
      <p:sp>
        <p:nvSpPr>
          <p:cNvPr id="7" name="Freeform: Shape 6">
            <a:extLst>
              <a:ext uri="{FF2B5EF4-FFF2-40B4-BE49-F238E27FC236}">
                <a16:creationId xmlns:a16="http://schemas.microsoft.com/office/drawing/2014/main" id="{5C0CF802-65D5-BEAB-225A-F6140BA96988}"/>
              </a:ext>
            </a:extLst>
          </p:cNvPr>
          <p:cNvSpPr/>
          <p:nvPr/>
        </p:nvSpPr>
        <p:spPr>
          <a:xfrm>
            <a:off x="3481277" y="2438403"/>
            <a:ext cx="2699490" cy="2376195"/>
          </a:xfrm>
          <a:custGeom>
            <a:avLst/>
            <a:gdLst>
              <a:gd name="connsiteX0" fmla="*/ 0 w 1803077"/>
              <a:gd name="connsiteY0" fmla="*/ 0 h 3639870"/>
              <a:gd name="connsiteX1" fmla="*/ 1803077 w 1803077"/>
              <a:gd name="connsiteY1" fmla="*/ 0 h 3639870"/>
              <a:gd name="connsiteX2" fmla="*/ 1803077 w 1803077"/>
              <a:gd name="connsiteY2" fmla="*/ 3639870 h 3639870"/>
              <a:gd name="connsiteX3" fmla="*/ 0 w 1803077"/>
              <a:gd name="connsiteY3" fmla="*/ 3639870 h 3639870"/>
              <a:gd name="connsiteX4" fmla="*/ 0 w 1803077"/>
              <a:gd name="connsiteY4" fmla="*/ 0 h 3639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639870">
                <a:moveTo>
                  <a:pt x="0" y="0"/>
                </a:moveTo>
                <a:lnTo>
                  <a:pt x="1803077" y="0"/>
                </a:lnTo>
                <a:lnTo>
                  <a:pt x="1803077" y="3639870"/>
                </a:lnTo>
                <a:lnTo>
                  <a:pt x="0" y="3639870"/>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0" lvl="1" algn="l" defTabSz="577850">
              <a:lnSpc>
                <a:spcPct val="90000"/>
              </a:lnSpc>
              <a:spcBef>
                <a:spcPct val="0"/>
              </a:spcBef>
              <a:spcAft>
                <a:spcPct val="15000"/>
              </a:spcAft>
            </a:pPr>
            <a:r>
              <a:rPr lang="en-US" sz="1450" kern="1200" dirty="0"/>
              <a:t>The Hawai'i Primary Care Association (HPCA) UHO:</a:t>
            </a:r>
          </a:p>
          <a:p>
            <a:pPr marL="285750" lvl="1" indent="-285750" algn="l" defTabSz="577850">
              <a:lnSpc>
                <a:spcPct val="90000"/>
              </a:lnSpc>
              <a:spcBef>
                <a:spcPct val="0"/>
              </a:spcBef>
              <a:spcAft>
                <a:spcPct val="15000"/>
              </a:spcAft>
              <a:buFont typeface="Arial" panose="020B0604020202020204" pitchFamily="34" charset="0"/>
              <a:buChar char="•"/>
            </a:pPr>
            <a:r>
              <a:rPr lang="en-US" sz="1450" kern="1200" dirty="0"/>
              <a:t>Holds </a:t>
            </a:r>
            <a:r>
              <a:rPr lang="en-US" sz="1450" b="1" kern="1200" dirty="0"/>
              <a:t>regular meetings with their subsidiary organizations </a:t>
            </a:r>
            <a:r>
              <a:rPr lang="en-US" sz="1450" kern="1200" dirty="0"/>
              <a:t>to present and train on topics relevant to their participant population</a:t>
            </a:r>
          </a:p>
        </p:txBody>
      </p:sp>
      <p:sp>
        <p:nvSpPr>
          <p:cNvPr id="8" name="Freeform: Shape 7">
            <a:extLst>
              <a:ext uri="{FF2B5EF4-FFF2-40B4-BE49-F238E27FC236}">
                <a16:creationId xmlns:a16="http://schemas.microsoft.com/office/drawing/2014/main" id="{685392A1-6881-0E7E-2241-4DCB80ADC66B}"/>
              </a:ext>
            </a:extLst>
          </p:cNvPr>
          <p:cNvSpPr/>
          <p:nvPr/>
        </p:nvSpPr>
        <p:spPr>
          <a:xfrm>
            <a:off x="6244271" y="1805166"/>
            <a:ext cx="269949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ln>
            <a:solidFill>
              <a:schemeClr val="accent4">
                <a:lumMod val="75000"/>
              </a:schemeClr>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NKFM</a:t>
            </a:r>
          </a:p>
        </p:txBody>
      </p:sp>
      <p:sp>
        <p:nvSpPr>
          <p:cNvPr id="9" name="Freeform: Shape 8">
            <a:extLst>
              <a:ext uri="{FF2B5EF4-FFF2-40B4-BE49-F238E27FC236}">
                <a16:creationId xmlns:a16="http://schemas.microsoft.com/office/drawing/2014/main" id="{85E13564-912F-4FB5-FEFE-D310C237FCA1}"/>
              </a:ext>
            </a:extLst>
          </p:cNvPr>
          <p:cNvSpPr/>
          <p:nvPr/>
        </p:nvSpPr>
        <p:spPr>
          <a:xfrm>
            <a:off x="6244271" y="2438403"/>
            <a:ext cx="2699490" cy="2376195"/>
          </a:xfrm>
          <a:custGeom>
            <a:avLst/>
            <a:gdLst>
              <a:gd name="connsiteX0" fmla="*/ 0 w 1803077"/>
              <a:gd name="connsiteY0" fmla="*/ 0 h 3639870"/>
              <a:gd name="connsiteX1" fmla="*/ 1803077 w 1803077"/>
              <a:gd name="connsiteY1" fmla="*/ 0 h 3639870"/>
              <a:gd name="connsiteX2" fmla="*/ 1803077 w 1803077"/>
              <a:gd name="connsiteY2" fmla="*/ 3639870 h 3639870"/>
              <a:gd name="connsiteX3" fmla="*/ 0 w 1803077"/>
              <a:gd name="connsiteY3" fmla="*/ 3639870 h 3639870"/>
              <a:gd name="connsiteX4" fmla="*/ 0 w 1803077"/>
              <a:gd name="connsiteY4" fmla="*/ 0 h 3639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639870">
                <a:moveTo>
                  <a:pt x="0" y="0"/>
                </a:moveTo>
                <a:lnTo>
                  <a:pt x="1803077" y="0"/>
                </a:lnTo>
                <a:lnTo>
                  <a:pt x="1803077" y="3639870"/>
                </a:lnTo>
                <a:lnTo>
                  <a:pt x="0" y="3639870"/>
                </a:lnTo>
                <a:lnTo>
                  <a:pt x="0" y="0"/>
                </a:ln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0" lvl="1" algn="l" defTabSz="577850">
              <a:lnSpc>
                <a:spcPct val="90000"/>
              </a:lnSpc>
              <a:spcBef>
                <a:spcPct val="0"/>
              </a:spcBef>
              <a:spcAft>
                <a:spcPct val="15000"/>
              </a:spcAft>
            </a:pPr>
            <a:r>
              <a:rPr lang="en-US" sz="1450" kern="1200" dirty="0"/>
              <a:t>The National Kidney Foundation of Michigan (NKFM) UHO:</a:t>
            </a:r>
          </a:p>
          <a:p>
            <a:pPr marL="285750" lvl="1" indent="-285750" algn="l" defTabSz="577850">
              <a:lnSpc>
                <a:spcPct val="90000"/>
              </a:lnSpc>
              <a:spcBef>
                <a:spcPct val="0"/>
              </a:spcBef>
              <a:spcAft>
                <a:spcPct val="15000"/>
              </a:spcAft>
              <a:buFont typeface="Arial" panose="020B0604020202020204" pitchFamily="34" charset="0"/>
              <a:buChar char="•"/>
            </a:pPr>
            <a:r>
              <a:rPr lang="en-US" sz="1450" b="1" dirty="0"/>
              <a:t>P</a:t>
            </a:r>
            <a:r>
              <a:rPr lang="en-US" sz="1450" b="1" kern="1200" dirty="0"/>
              <a:t>rovided </a:t>
            </a:r>
            <a:r>
              <a:rPr lang="en-US" sz="1450" b="1" kern="1200" dirty="0" err="1"/>
              <a:t>InstantPots</a:t>
            </a:r>
            <a:r>
              <a:rPr lang="en-US" sz="1450" b="1" kern="1200" dirty="0"/>
              <a:t> with culturally appropriate recipes </a:t>
            </a:r>
            <a:r>
              <a:rPr lang="en-US" sz="1450" kern="1200" dirty="0"/>
              <a:t>as program supports to National DPP program participants who meet certain program milestones</a:t>
            </a:r>
          </a:p>
        </p:txBody>
      </p:sp>
    </p:spTree>
    <p:extLst>
      <p:ext uri="{BB962C8B-B14F-4D97-AF65-F5344CB8AC3E}">
        <p14:creationId xmlns:p14="http://schemas.microsoft.com/office/powerpoint/2010/main" val="2494892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70B3B-5544-CBCB-F499-C77AFEC907B1}"/>
              </a:ext>
            </a:extLst>
          </p:cNvPr>
          <p:cNvSpPr>
            <a:spLocks noGrp="1"/>
          </p:cNvSpPr>
          <p:nvPr>
            <p:ph type="title"/>
          </p:nvPr>
        </p:nvSpPr>
        <p:spPr>
          <a:xfrm>
            <a:off x="851573" y="191828"/>
            <a:ext cx="7835226" cy="642744"/>
          </a:xfrm>
        </p:spPr>
        <p:txBody>
          <a:bodyPr>
            <a:normAutofit fontScale="90000"/>
          </a:bodyPr>
          <a:lstStyle/>
          <a:p>
            <a:r>
              <a:rPr lang="en-US" dirty="0"/>
              <a:t>Addressing HRSN in &lt;&lt;</a:t>
            </a:r>
            <a:r>
              <a:rPr lang="en-US" dirty="0">
                <a:highlight>
                  <a:srgbClr val="C0C0C0"/>
                </a:highlight>
              </a:rPr>
              <a:t>STATE/UHA</a:t>
            </a:r>
            <a:r>
              <a:rPr lang="en-US" dirty="0"/>
              <a:t>&gt;&gt;</a:t>
            </a:r>
          </a:p>
        </p:txBody>
      </p:sp>
      <p:sp>
        <p:nvSpPr>
          <p:cNvPr id="12" name="Freeform: Shape 11">
            <a:extLst>
              <a:ext uri="{FF2B5EF4-FFF2-40B4-BE49-F238E27FC236}">
                <a16:creationId xmlns:a16="http://schemas.microsoft.com/office/drawing/2014/main" id="{4079F346-7F3D-0037-D13D-11EDD90CF5DD}"/>
              </a:ext>
            </a:extLst>
          </p:cNvPr>
          <p:cNvSpPr/>
          <p:nvPr/>
        </p:nvSpPr>
        <p:spPr>
          <a:xfrm>
            <a:off x="1274820" y="1021390"/>
            <a:ext cx="6594360" cy="553407"/>
          </a:xfrm>
          <a:custGeom>
            <a:avLst/>
            <a:gdLst>
              <a:gd name="connsiteX0" fmla="*/ 0 w 1803077"/>
              <a:gd name="connsiteY0" fmla="*/ 0 h 374400"/>
              <a:gd name="connsiteX1" fmla="*/ 1803077 w 1803077"/>
              <a:gd name="connsiteY1" fmla="*/ 0 h 374400"/>
              <a:gd name="connsiteX2" fmla="*/ 1803077 w 1803077"/>
              <a:gd name="connsiteY2" fmla="*/ 374400 h 374400"/>
              <a:gd name="connsiteX3" fmla="*/ 0 w 1803077"/>
              <a:gd name="connsiteY3" fmla="*/ 374400 h 374400"/>
              <a:gd name="connsiteX4" fmla="*/ 0 w 1803077"/>
              <a:gd name="connsiteY4" fmla="*/ 0 h 37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077" h="374400">
                <a:moveTo>
                  <a:pt x="0" y="0"/>
                </a:moveTo>
                <a:lnTo>
                  <a:pt x="1803077" y="0"/>
                </a:lnTo>
                <a:lnTo>
                  <a:pt x="1803077" y="374400"/>
                </a:lnTo>
                <a:lnTo>
                  <a:pt x="0" y="374400"/>
                </a:lnTo>
                <a:lnTo>
                  <a:pt x="0" y="0"/>
                </a:lnTo>
                <a:close/>
              </a:path>
            </a:pathLst>
          </a:custGeom>
          <a:solidFill>
            <a:schemeClr val="tx2"/>
          </a:solidFill>
          <a:ln>
            <a:solidFill>
              <a:schemeClr val="tx2">
                <a:lumMod val="75000"/>
              </a:schemeClr>
            </a:solid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kern="1200" dirty="0"/>
              <a:t>[</a:t>
            </a:r>
            <a:r>
              <a:rPr lang="en-US" kern="1200" dirty="0">
                <a:highlight>
                  <a:srgbClr val="C0C0C0"/>
                </a:highlight>
              </a:rPr>
              <a:t>INSERT STATE/UHA</a:t>
            </a:r>
            <a:r>
              <a:rPr lang="en-US" kern="1200" dirty="0"/>
              <a:t>]</a:t>
            </a:r>
          </a:p>
        </p:txBody>
      </p:sp>
      <p:sp>
        <p:nvSpPr>
          <p:cNvPr id="13" name="Rectangle 12">
            <a:extLst>
              <a:ext uri="{FF2B5EF4-FFF2-40B4-BE49-F238E27FC236}">
                <a16:creationId xmlns:a16="http://schemas.microsoft.com/office/drawing/2014/main" id="{4C0E7D53-B55B-DB0D-EBB9-37EE74E8171D}"/>
              </a:ext>
            </a:extLst>
          </p:cNvPr>
          <p:cNvSpPr/>
          <p:nvPr/>
        </p:nvSpPr>
        <p:spPr>
          <a:xfrm>
            <a:off x="1274820" y="1683660"/>
            <a:ext cx="6594360" cy="3098006"/>
          </a:xfrm>
          <a:prstGeom prst="rect">
            <a:avLst/>
          </a:prstGeom>
          <a:solidFill>
            <a:schemeClr val="accent5">
              <a:alpha val="90000"/>
            </a:schemeClr>
          </a:solid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a:lstStyle/>
          <a:p>
            <a:r>
              <a:rPr lang="en-US" sz="1200" dirty="0"/>
              <a:t>[</a:t>
            </a:r>
            <a:r>
              <a:rPr lang="en-US" sz="1200" dirty="0">
                <a:highlight>
                  <a:srgbClr val="C0C0C0"/>
                </a:highlight>
              </a:rPr>
              <a:t>INSERT EXAMPLES OF HOW YOUR STATE OR UHA MAY ADDRESS HRSN THROUGH THE NATIONAL DPP, INCLUDING POPULATIONS OF FOCUS AND POTENTIAL VALUE PROPOSITION – SEE PREVIOUS SLIDE FOR EXAMPLES]</a:t>
            </a:r>
          </a:p>
        </p:txBody>
      </p:sp>
      <p:sp>
        <p:nvSpPr>
          <p:cNvPr id="14" name="Rectangle 13">
            <a:extLst>
              <a:ext uri="{FF2B5EF4-FFF2-40B4-BE49-F238E27FC236}">
                <a16:creationId xmlns:a16="http://schemas.microsoft.com/office/drawing/2014/main" id="{C3FA8811-7078-64EB-C6FA-72DBF81EBB32}"/>
              </a:ext>
            </a:extLst>
          </p:cNvPr>
          <p:cNvSpPr/>
          <p:nvPr/>
        </p:nvSpPr>
        <p:spPr>
          <a:xfrm>
            <a:off x="9202057" y="0"/>
            <a:ext cx="1197429"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endParaRPr lang="en-US" sz="1000" b="1" dirty="0"/>
          </a:p>
          <a:p>
            <a:pPr algn="ctr"/>
            <a:r>
              <a:rPr lang="en-US" sz="1000" dirty="0"/>
              <a:t>This slide is intended to illustrate to partners how the National DPP can be used as a pathway to address HRSNs and improve health equity. Several examples of how this is being done are provided, with space left to include your own examples of how you may address this with your teams. </a:t>
            </a:r>
          </a:p>
        </p:txBody>
      </p:sp>
    </p:spTree>
    <p:extLst>
      <p:ext uri="{BB962C8B-B14F-4D97-AF65-F5344CB8AC3E}">
        <p14:creationId xmlns:p14="http://schemas.microsoft.com/office/powerpoint/2010/main" val="1884056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6639-3E77-4195-B33D-2605401534EA}"/>
              </a:ext>
            </a:extLst>
          </p:cNvPr>
          <p:cNvSpPr>
            <a:spLocks noGrp="1"/>
          </p:cNvSpPr>
          <p:nvPr>
            <p:ph type="title"/>
          </p:nvPr>
        </p:nvSpPr>
        <p:spPr>
          <a:xfrm>
            <a:off x="851573" y="191828"/>
            <a:ext cx="7835226" cy="545592"/>
          </a:xfrm>
        </p:spPr>
        <p:txBody>
          <a:bodyPr>
            <a:normAutofit fontScale="90000"/>
          </a:bodyPr>
          <a:lstStyle/>
          <a:p>
            <a:r>
              <a:rPr lang="en-US" dirty="0"/>
              <a:t>Additional Discussion Questions</a:t>
            </a:r>
          </a:p>
        </p:txBody>
      </p:sp>
      <p:sp>
        <p:nvSpPr>
          <p:cNvPr id="3" name="Content Placeholder 2">
            <a:extLst>
              <a:ext uri="{FF2B5EF4-FFF2-40B4-BE49-F238E27FC236}">
                <a16:creationId xmlns:a16="http://schemas.microsoft.com/office/drawing/2014/main" id="{A72AEE9D-888C-44BD-78F5-B87FE1FDB11C}"/>
              </a:ext>
            </a:extLst>
          </p:cNvPr>
          <p:cNvSpPr>
            <a:spLocks noGrp="1"/>
          </p:cNvSpPr>
          <p:nvPr>
            <p:ph idx="1"/>
          </p:nvPr>
        </p:nvSpPr>
        <p:spPr>
          <a:xfrm>
            <a:off x="851573" y="1340175"/>
            <a:ext cx="7835226" cy="3129276"/>
          </a:xfrm>
        </p:spPr>
        <p:txBody>
          <a:bodyPr>
            <a:normAutofit/>
          </a:bodyPr>
          <a:lstStyle/>
          <a:p>
            <a:r>
              <a:rPr lang="en-US" dirty="0"/>
              <a:t>How has this content been resonating with you thus far? </a:t>
            </a:r>
          </a:p>
          <a:p>
            <a:r>
              <a:rPr lang="en-US" dirty="0"/>
              <a:t>What are the health equity priorities for your organization? </a:t>
            </a:r>
          </a:p>
          <a:p>
            <a:r>
              <a:rPr lang="en-US" dirty="0"/>
              <a:t>How can the partnership with the National DPP help to accomplish some of these goals?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793592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6639-3E77-4195-B33D-2605401534EA}"/>
              </a:ext>
            </a:extLst>
          </p:cNvPr>
          <p:cNvSpPr>
            <a:spLocks noGrp="1"/>
          </p:cNvSpPr>
          <p:nvPr>
            <p:ph type="title"/>
          </p:nvPr>
        </p:nvSpPr>
        <p:spPr>
          <a:xfrm>
            <a:off x="851573" y="191828"/>
            <a:ext cx="7835226" cy="545592"/>
          </a:xfrm>
        </p:spPr>
        <p:txBody>
          <a:bodyPr>
            <a:normAutofit fontScale="90000"/>
          </a:bodyPr>
          <a:lstStyle/>
          <a:p>
            <a:r>
              <a:rPr lang="en-US" dirty="0"/>
              <a:t>Engagement Tips</a:t>
            </a:r>
          </a:p>
        </p:txBody>
      </p:sp>
      <p:sp>
        <p:nvSpPr>
          <p:cNvPr id="3" name="Content Placeholder 2">
            <a:extLst>
              <a:ext uri="{FF2B5EF4-FFF2-40B4-BE49-F238E27FC236}">
                <a16:creationId xmlns:a16="http://schemas.microsoft.com/office/drawing/2014/main" id="{A72AEE9D-888C-44BD-78F5-B87FE1FDB11C}"/>
              </a:ext>
            </a:extLst>
          </p:cNvPr>
          <p:cNvSpPr>
            <a:spLocks noGrp="1"/>
          </p:cNvSpPr>
          <p:nvPr>
            <p:ph idx="1"/>
          </p:nvPr>
        </p:nvSpPr>
        <p:spPr>
          <a:xfrm>
            <a:off x="851573" y="870156"/>
            <a:ext cx="7835226" cy="4173792"/>
          </a:xfrm>
        </p:spPr>
        <p:txBody>
          <a:bodyPr>
            <a:normAutofit/>
          </a:bodyPr>
          <a:lstStyle/>
          <a:p>
            <a:r>
              <a:rPr lang="en-US" dirty="0"/>
              <a:t>Make discussion points relevant to your local environment</a:t>
            </a:r>
          </a:p>
          <a:p>
            <a:r>
              <a:rPr lang="en-US" dirty="0"/>
              <a:t>Adjust the presentation length to the time you have with your audience </a:t>
            </a:r>
          </a:p>
          <a:p>
            <a:pPr lvl="1"/>
            <a:r>
              <a:rPr lang="en-US" dirty="0"/>
              <a:t>Leave time for discussion </a:t>
            </a:r>
          </a:p>
          <a:p>
            <a:pPr lvl="1"/>
            <a:r>
              <a:rPr lang="en-US" dirty="0"/>
              <a:t>Intersperse discussion throughout the presentation </a:t>
            </a:r>
          </a:p>
          <a:p>
            <a:r>
              <a:rPr lang="en-US" dirty="0"/>
              <a:t>Please give NACDD feedback on this deck at </a:t>
            </a:r>
            <a:r>
              <a:rPr lang="en-US" dirty="0">
                <a:highlight>
                  <a:srgbClr val="FFFF00"/>
                </a:highlight>
              </a:rPr>
              <a:t>&lt;&lt;INSERT&gt;&gt;</a:t>
            </a:r>
          </a:p>
          <a:p>
            <a:endParaRPr lang="en-US" dirty="0"/>
          </a:p>
          <a:p>
            <a:pPr marL="0" indent="0">
              <a:buNone/>
            </a:pPr>
            <a:endParaRPr lang="en-US" dirty="0"/>
          </a:p>
        </p:txBody>
      </p:sp>
      <p:sp>
        <p:nvSpPr>
          <p:cNvPr id="4" name="TextBox 3">
            <a:extLst>
              <a:ext uri="{FF2B5EF4-FFF2-40B4-BE49-F238E27FC236}">
                <a16:creationId xmlns:a16="http://schemas.microsoft.com/office/drawing/2014/main" id="{DF970062-8424-6268-DEB5-B12F9F04AC35}"/>
              </a:ext>
            </a:extLst>
          </p:cNvPr>
          <p:cNvSpPr txBox="1"/>
          <p:nvPr/>
        </p:nvSpPr>
        <p:spPr>
          <a:xfrm>
            <a:off x="7315200" y="0"/>
            <a:ext cx="1828800" cy="830997"/>
          </a:xfrm>
          <a:prstGeom prst="rect">
            <a:avLst/>
          </a:prstGeom>
          <a:solidFill>
            <a:srgbClr val="FF0000"/>
          </a:solidFill>
          <a:ln>
            <a:solidFill>
              <a:srgbClr val="C00000"/>
            </a:solidFill>
          </a:ln>
        </p:spPr>
        <p:txBody>
          <a:bodyPr wrap="square" rtlCol="0">
            <a:spAutoFit/>
          </a:bodyPr>
          <a:lstStyle/>
          <a:p>
            <a:pPr algn="ctr"/>
            <a:r>
              <a:rPr lang="en-US" sz="1600" dirty="0">
                <a:solidFill>
                  <a:sysClr val="windowText" lastClr="000000"/>
                </a:solidFill>
              </a:rPr>
              <a:t>DELETE SLIDE BEFORE PRESENTING</a:t>
            </a:r>
          </a:p>
        </p:txBody>
      </p:sp>
    </p:spTree>
    <p:extLst>
      <p:ext uri="{BB962C8B-B14F-4D97-AF65-F5344CB8AC3E}">
        <p14:creationId xmlns:p14="http://schemas.microsoft.com/office/powerpoint/2010/main" val="3775827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6598-7F50-1D91-4043-EACDA10D062A}"/>
              </a:ext>
            </a:extLst>
          </p:cNvPr>
          <p:cNvSpPr>
            <a:spLocks noGrp="1"/>
          </p:cNvSpPr>
          <p:nvPr>
            <p:ph type="title"/>
          </p:nvPr>
        </p:nvSpPr>
        <p:spPr>
          <a:xfrm>
            <a:off x="851573" y="191828"/>
            <a:ext cx="7835226" cy="693544"/>
          </a:xfrm>
        </p:spPr>
        <p:txBody>
          <a:bodyPr/>
          <a:lstStyle/>
          <a:p>
            <a:r>
              <a:rPr lang="en-US" dirty="0"/>
              <a:t>Additional Resources</a:t>
            </a:r>
          </a:p>
        </p:txBody>
      </p:sp>
      <p:sp>
        <p:nvSpPr>
          <p:cNvPr id="3" name="Content Placeholder 2">
            <a:extLst>
              <a:ext uri="{FF2B5EF4-FFF2-40B4-BE49-F238E27FC236}">
                <a16:creationId xmlns:a16="http://schemas.microsoft.com/office/drawing/2014/main" id="{E1F73D3E-DEAA-D2A2-2F93-2A714CB908BF}"/>
              </a:ext>
            </a:extLst>
          </p:cNvPr>
          <p:cNvSpPr>
            <a:spLocks noGrp="1"/>
          </p:cNvSpPr>
          <p:nvPr>
            <p:ph idx="1"/>
          </p:nvPr>
        </p:nvSpPr>
        <p:spPr>
          <a:xfrm>
            <a:off x="653143" y="808253"/>
            <a:ext cx="8402722" cy="4165599"/>
          </a:xfrm>
        </p:spPr>
        <p:txBody>
          <a:bodyPr>
            <a:noAutofit/>
          </a:bodyPr>
          <a:lstStyle/>
          <a:p>
            <a:pPr marL="114300" indent="-114300" algn="l" fontAlgn="base">
              <a:buFont typeface="Arial" panose="020B0604020202020204" pitchFamily="34" charset="0"/>
              <a:buChar char="•"/>
            </a:pPr>
            <a:r>
              <a:rPr lang="en-US" sz="1300" b="1" i="0" u="sng" dirty="0">
                <a:effectLst/>
                <a:latin typeface="Roboto" panose="02000000000000000000" pitchFamily="2" charset="0"/>
                <a:ea typeface="Roboto" panose="02000000000000000000" pitchFamily="2" charset="0"/>
                <a:cs typeface="Roboto" panose="02000000000000000000" pitchFamily="2" charset="0"/>
              </a:rPr>
              <a:t>Tips for identifying SDOH and addressing HRSNs</a:t>
            </a:r>
          </a:p>
          <a:p>
            <a:pPr marL="514350" lvl="1" indent="-114300" fontAlgn="base">
              <a:buFont typeface="Arial" panose="020B0604020202020204" pitchFamily="34" charset="0"/>
              <a:buChar char="•"/>
            </a:pPr>
            <a:r>
              <a:rPr lang="en-US" sz="1150" b="0" i="0" dirty="0">
                <a:effectLst/>
                <a:latin typeface="Roboto" panose="02000000000000000000" pitchFamily="2" charset="0"/>
                <a:ea typeface="Roboto" panose="02000000000000000000" pitchFamily="2" charset="0"/>
                <a:cs typeface="Roboto" panose="02000000000000000000" pitchFamily="2" charset="0"/>
              </a:rPr>
              <a:t>The </a:t>
            </a:r>
            <a:r>
              <a:rPr lang="en-US" sz="1150" b="0" i="0" u="none" strike="noStrike" dirty="0">
                <a:solidFill>
                  <a:srgbClr val="08A94E"/>
                </a:solidFill>
                <a:effectLst/>
                <a:latin typeface="Roboto" panose="02000000000000000000" pitchFamily="2" charset="0"/>
                <a:ea typeface="Roboto" panose="02000000000000000000" pitchFamily="2" charset="0"/>
                <a:cs typeface="Roboto" panose="02000000000000000000" pitchFamily="2" charset="0"/>
                <a:hlinkClick r:id="rId3" tooltip="Open New Tab"/>
              </a:rPr>
              <a:t>Minnesota Best Practices Guide</a:t>
            </a:r>
            <a:r>
              <a:rPr lang="en-US" sz="115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r>
              <a:rPr lang="en-US" sz="1150" b="0" i="0" dirty="0">
                <a:effectLst/>
                <a:latin typeface="Roboto" panose="02000000000000000000" pitchFamily="2" charset="0"/>
                <a:ea typeface="Roboto" panose="02000000000000000000" pitchFamily="2" charset="0"/>
                <a:cs typeface="Roboto" panose="02000000000000000000" pitchFamily="2" charset="0"/>
              </a:rPr>
              <a:t>for Lifestyle Coaches and Program Coordinators highlights several ways Lifestyle Coaches can address HRSN to support participant success in the National DPP lifestyle change program.</a:t>
            </a:r>
          </a:p>
          <a:p>
            <a:pPr marL="514350" lvl="1" indent="-114300" fontAlgn="base">
              <a:buFont typeface="Arial" panose="020B0604020202020204" pitchFamily="34" charset="0"/>
              <a:buChar char="•"/>
            </a:pPr>
            <a:r>
              <a:rPr lang="en-US" sz="1150" b="0" i="0" dirty="0">
                <a:effectLst/>
                <a:latin typeface="Roboto" panose="02000000000000000000" pitchFamily="2" charset="0"/>
                <a:ea typeface="Roboto" panose="02000000000000000000" pitchFamily="2" charset="0"/>
                <a:cs typeface="Roboto" panose="02000000000000000000" pitchFamily="2" charset="0"/>
              </a:rPr>
              <a:t>The National Clinical Care Commission released a </a:t>
            </a:r>
            <a:r>
              <a:rPr lang="en-US" sz="1150" b="0" i="0" u="none" strike="noStrike" dirty="0">
                <a:solidFill>
                  <a:srgbClr val="08A94E"/>
                </a:solidFill>
                <a:effectLst/>
                <a:latin typeface="Roboto" panose="02000000000000000000" pitchFamily="2" charset="0"/>
                <a:ea typeface="Roboto" panose="02000000000000000000" pitchFamily="2" charset="0"/>
                <a:cs typeface="Roboto" panose="02000000000000000000" pitchFamily="2" charset="0"/>
                <a:hlinkClick r:id="rId4" tooltip="Download PDF"/>
              </a:rPr>
              <a:t>report</a:t>
            </a:r>
            <a:r>
              <a:rPr lang="en-US" sz="115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 </a:t>
            </a:r>
            <a:r>
              <a:rPr lang="en-US" sz="1150" b="0" i="0" dirty="0">
                <a:effectLst/>
                <a:latin typeface="Roboto" panose="02000000000000000000" pitchFamily="2" charset="0"/>
                <a:ea typeface="Roboto" panose="02000000000000000000" pitchFamily="2" charset="0"/>
                <a:cs typeface="Roboto" panose="02000000000000000000" pitchFamily="2" charset="0"/>
              </a:rPr>
              <a:t>to congress that provides a framework for diabetes prevention and control, including the complexity of population health outcomes and health equity in relation to diabetes.</a:t>
            </a:r>
          </a:p>
          <a:p>
            <a:pPr marL="114300" indent="-114300" fontAlgn="base">
              <a:buFont typeface="Arial" panose="020B0604020202020204" pitchFamily="34" charset="0"/>
              <a:buChar char="•"/>
            </a:pPr>
            <a:r>
              <a:rPr lang="en-US" sz="1300" b="1" u="sng" dirty="0">
                <a:latin typeface="Roboto" panose="02000000000000000000" pitchFamily="2" charset="0"/>
                <a:ea typeface="Roboto" panose="02000000000000000000" pitchFamily="2" charset="0"/>
                <a:cs typeface="Roboto" panose="02000000000000000000" pitchFamily="2" charset="0"/>
              </a:rPr>
              <a:t>Incorporating SDOH screening tools</a:t>
            </a:r>
          </a:p>
          <a:p>
            <a:pPr marL="514350" lvl="1" indent="-114300" fontAlgn="base">
              <a:buFont typeface="Arial" panose="020B0604020202020204" pitchFamily="34" charset="0"/>
              <a:buChar char="•"/>
            </a:pPr>
            <a:r>
              <a:rPr lang="en-US" sz="1150" b="0" i="0" dirty="0">
                <a:effectLst/>
                <a:latin typeface="Roboto" panose="02000000000000000000" pitchFamily="2" charset="0"/>
                <a:ea typeface="Roboto" panose="02000000000000000000" pitchFamily="2" charset="0"/>
                <a:cs typeface="Roboto" panose="02000000000000000000" pitchFamily="2" charset="0"/>
              </a:rPr>
              <a:t>The </a:t>
            </a:r>
            <a:r>
              <a:rPr lang="en-US" sz="1150" b="0" i="0" u="none" strike="noStrike" dirty="0">
                <a:solidFill>
                  <a:srgbClr val="08A94E"/>
                </a:solidFill>
                <a:effectLst/>
                <a:latin typeface="Roboto" panose="02000000000000000000" pitchFamily="2" charset="0"/>
                <a:ea typeface="Roboto" panose="02000000000000000000" pitchFamily="2" charset="0"/>
                <a:cs typeface="Roboto" panose="02000000000000000000" pitchFamily="2" charset="0"/>
                <a:hlinkClick r:id="rId5" tooltip="Protocol for Responding to and Assessing Patients"/>
              </a:rPr>
              <a:t>Protocol for Responding to and Assessing Patients’ Assets, Risks, and Experiences (PRAPARE)</a:t>
            </a:r>
            <a:r>
              <a:rPr lang="en-US" sz="115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r>
              <a:rPr lang="en-US" sz="1150" b="0" i="0" dirty="0">
                <a:effectLst/>
                <a:latin typeface="Roboto" panose="02000000000000000000" pitchFamily="2" charset="0"/>
                <a:ea typeface="Roboto" panose="02000000000000000000" pitchFamily="2" charset="0"/>
                <a:cs typeface="Roboto" panose="02000000000000000000" pitchFamily="2" charset="0"/>
              </a:rPr>
              <a:t>is designed to equip partners to better understand and act on individuals’ HRSN. PRAPARE covers personal characteristics, family/home life, money/resources, and social/emotional health and has a corresponding </a:t>
            </a:r>
            <a:r>
              <a:rPr lang="en-US" sz="1150" b="0" i="0" u="none" strike="noStrike" dirty="0">
                <a:solidFill>
                  <a:srgbClr val="08A94E"/>
                </a:solidFill>
                <a:effectLst/>
                <a:latin typeface="Roboto" panose="02000000000000000000" pitchFamily="2" charset="0"/>
                <a:ea typeface="Roboto" panose="02000000000000000000" pitchFamily="2" charset="0"/>
                <a:cs typeface="Roboto" panose="02000000000000000000" pitchFamily="2" charset="0"/>
                <a:hlinkClick r:id="rId6" tooltip="Implementation and Action Toolkit"/>
              </a:rPr>
              <a:t>Implementation and Action Toolkit</a:t>
            </a:r>
            <a:r>
              <a:rPr lang="en-US" sz="115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r>
              <a:rPr lang="en-US" sz="1150" b="0" i="0" dirty="0">
                <a:effectLst/>
                <a:latin typeface="Roboto" panose="02000000000000000000" pitchFamily="2" charset="0"/>
                <a:ea typeface="Roboto" panose="02000000000000000000" pitchFamily="2" charset="0"/>
                <a:cs typeface="Roboto" panose="02000000000000000000" pitchFamily="2" charset="0"/>
              </a:rPr>
              <a:t>that compiles resources, best practices, and lessons learned on how to implement a HRSN data collection initiative. </a:t>
            </a:r>
          </a:p>
          <a:p>
            <a:pPr marL="514350" lvl="1" indent="-114300" fontAlgn="base">
              <a:buFont typeface="Arial" panose="020B0604020202020204" pitchFamily="34" charset="0"/>
              <a:buChar char="•"/>
            </a:pPr>
            <a:r>
              <a:rPr lang="en-US" sz="1150" b="0" i="0" dirty="0">
                <a:effectLst/>
                <a:latin typeface="Roboto" panose="02000000000000000000" pitchFamily="2" charset="0"/>
                <a:ea typeface="Roboto" panose="02000000000000000000" pitchFamily="2" charset="0"/>
                <a:cs typeface="Roboto" panose="02000000000000000000" pitchFamily="2" charset="0"/>
              </a:rPr>
              <a:t>The </a:t>
            </a:r>
            <a:r>
              <a:rPr lang="en-US" sz="1150" i="0" dirty="0">
                <a:effectLst/>
                <a:latin typeface="Roboto" panose="02000000000000000000" pitchFamily="2" charset="0"/>
                <a:ea typeface="Roboto" panose="02000000000000000000" pitchFamily="2" charset="0"/>
                <a:cs typeface="Roboto" panose="02000000000000000000" pitchFamily="2" charset="0"/>
                <a:hlinkClick r:id="rId7"/>
              </a:rPr>
              <a:t>Accountable Health Communities Health Related Social Needs Screening Tool</a:t>
            </a:r>
            <a:r>
              <a:rPr lang="en-US" sz="1150" i="0" dirty="0">
                <a:effectLst/>
                <a:latin typeface="Roboto" panose="02000000000000000000" pitchFamily="2" charset="0"/>
                <a:ea typeface="Roboto" panose="02000000000000000000" pitchFamily="2" charset="0"/>
                <a:cs typeface="Roboto" panose="02000000000000000000" pitchFamily="2" charset="0"/>
              </a:rPr>
              <a:t>, </a:t>
            </a:r>
            <a:r>
              <a:rPr lang="en-US" sz="1150" b="0" i="0" dirty="0">
                <a:effectLst/>
                <a:latin typeface="Roboto" panose="02000000000000000000" pitchFamily="2" charset="0"/>
                <a:ea typeface="Roboto" panose="02000000000000000000" pitchFamily="2" charset="0"/>
                <a:cs typeface="Roboto" panose="02000000000000000000" pitchFamily="2" charset="0"/>
              </a:rPr>
              <a:t>designed by the CMS Center for Medicare and Medicaid Innovation (CMMI) to evaluate if screening for HRSN influences total health care costs and health outcomes, includes ten items categorized into five domains: housing stability, food security, transportation, utility needs, and interpersonal safety. </a:t>
            </a:r>
          </a:p>
          <a:p>
            <a:pPr marL="514350" lvl="1" indent="-114300" fontAlgn="base">
              <a:buFont typeface="Arial" panose="020B0604020202020204" pitchFamily="34" charset="0"/>
              <a:buChar char="•"/>
            </a:pPr>
            <a:r>
              <a:rPr lang="en-US" sz="1150" i="0" dirty="0">
                <a:effectLst/>
                <a:latin typeface="Roboto" panose="02000000000000000000" pitchFamily="2" charset="0"/>
                <a:ea typeface="Roboto" panose="02000000000000000000" pitchFamily="2" charset="0"/>
                <a:cs typeface="Roboto" panose="02000000000000000000" pitchFamily="2" charset="0"/>
              </a:rPr>
              <a:t>The </a:t>
            </a:r>
            <a:r>
              <a:rPr lang="en-US" sz="1150" i="0" dirty="0" err="1">
                <a:effectLst/>
                <a:latin typeface="Roboto" panose="02000000000000000000" pitchFamily="2" charset="0"/>
                <a:ea typeface="Roboto" panose="02000000000000000000" pitchFamily="2" charset="0"/>
                <a:cs typeface="Roboto" panose="02000000000000000000" pitchFamily="2" charset="0"/>
                <a:hlinkClick r:id="rId8"/>
              </a:rPr>
              <a:t>HealthBegins</a:t>
            </a:r>
            <a:r>
              <a:rPr lang="en-US" sz="1150" i="0" dirty="0">
                <a:effectLst/>
                <a:latin typeface="Roboto" panose="02000000000000000000" pitchFamily="2" charset="0"/>
                <a:ea typeface="Roboto" panose="02000000000000000000" pitchFamily="2" charset="0"/>
                <a:cs typeface="Roboto" panose="02000000000000000000" pitchFamily="2" charset="0"/>
                <a:hlinkClick r:id="rId8"/>
              </a:rPr>
              <a:t> Upstream Risks Screening Tool </a:t>
            </a:r>
            <a:r>
              <a:rPr lang="en-US" sz="1150" b="0" i="0" dirty="0">
                <a:effectLst/>
                <a:latin typeface="Roboto" panose="02000000000000000000" pitchFamily="2" charset="0"/>
                <a:ea typeface="Roboto" panose="02000000000000000000" pitchFamily="2" charset="0"/>
                <a:cs typeface="Roboto" panose="02000000000000000000" pitchFamily="2" charset="0"/>
              </a:rPr>
              <a:t>was developed for health care providers to incorporate SDOH data to inform patient care and health outcomes and includes education, employment, social connection, physical activity, immigration, and more.</a:t>
            </a:r>
          </a:p>
          <a:p>
            <a:pPr marL="114300" indent="-114300" fontAlgn="base">
              <a:buFont typeface="Arial" panose="020B0604020202020204" pitchFamily="34" charset="0"/>
              <a:buChar char="•"/>
            </a:pPr>
            <a:r>
              <a:rPr lang="en-US" sz="1300" b="1" i="0" u="sng" dirty="0">
                <a:effectLst/>
                <a:latin typeface="Roboto" panose="02000000000000000000" pitchFamily="2" charset="0"/>
                <a:ea typeface="Roboto" panose="02000000000000000000" pitchFamily="2" charset="0"/>
                <a:cs typeface="Roboto" panose="02000000000000000000" pitchFamily="2" charset="0"/>
              </a:rPr>
              <a:t>Connecting SDOH, COVID-19, and </a:t>
            </a:r>
            <a:r>
              <a:rPr lang="en-US" sz="1300" b="1" u="sng" dirty="0">
                <a:latin typeface="Roboto" panose="02000000000000000000" pitchFamily="2" charset="0"/>
                <a:ea typeface="Roboto" panose="02000000000000000000" pitchFamily="2" charset="0"/>
                <a:cs typeface="Roboto" panose="02000000000000000000" pitchFamily="2" charset="0"/>
              </a:rPr>
              <a:t>type 2 diabetes</a:t>
            </a:r>
          </a:p>
          <a:p>
            <a:pPr marL="514350" lvl="1" indent="-114300" fontAlgn="base">
              <a:buFont typeface="Arial" panose="020B0604020202020204" pitchFamily="34" charset="0"/>
              <a:buChar char="•"/>
            </a:pPr>
            <a:r>
              <a:rPr lang="en-US" sz="1150" b="0" i="0" dirty="0">
                <a:effectLst/>
                <a:latin typeface="Roboto" panose="02000000000000000000" pitchFamily="2" charset="0"/>
                <a:ea typeface="Roboto" panose="02000000000000000000" pitchFamily="2" charset="0"/>
                <a:cs typeface="Roboto" panose="02000000000000000000" pitchFamily="2" charset="0"/>
              </a:rPr>
              <a:t>In August 2021, NACDD released a </a:t>
            </a:r>
            <a:r>
              <a:rPr lang="en-US" sz="1150" b="0" i="0" u="none" strike="noStrike" dirty="0">
                <a:solidFill>
                  <a:srgbClr val="08A94E"/>
                </a:solidFill>
                <a:effectLst/>
                <a:latin typeface="Roboto" panose="02000000000000000000" pitchFamily="2" charset="0"/>
                <a:ea typeface="Roboto" panose="02000000000000000000" pitchFamily="2" charset="0"/>
                <a:cs typeface="Roboto" panose="02000000000000000000" pitchFamily="2" charset="0"/>
                <a:hlinkClick r:id="rId9" tooltip="white paper"/>
              </a:rPr>
              <a:t>white paper</a:t>
            </a:r>
            <a:r>
              <a:rPr lang="en-US" sz="115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 </a:t>
            </a:r>
            <a:r>
              <a:rPr lang="en-US" sz="1150" b="0" i="0" dirty="0">
                <a:effectLst/>
                <a:latin typeface="Roboto" panose="02000000000000000000" pitchFamily="2" charset="0"/>
                <a:ea typeface="Roboto" panose="02000000000000000000" pitchFamily="2" charset="0"/>
                <a:cs typeface="Roboto" panose="02000000000000000000" pitchFamily="2" charset="0"/>
              </a:rPr>
              <a:t>on the connection between COVID-19 and type 2 diabetes underscoring the need for chronic disease prevention and management. </a:t>
            </a:r>
            <a:endParaRPr lang="en-US" sz="115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p:txBody>
      </p:sp>
      <p:sp>
        <p:nvSpPr>
          <p:cNvPr id="4" name="Rectangle 3">
            <a:extLst>
              <a:ext uri="{FF2B5EF4-FFF2-40B4-BE49-F238E27FC236}">
                <a16:creationId xmlns:a16="http://schemas.microsoft.com/office/drawing/2014/main" id="{953FB478-D2BE-2412-7ADF-2E2DBFCEED64}"/>
              </a:ext>
            </a:extLst>
          </p:cNvPr>
          <p:cNvSpPr/>
          <p:nvPr/>
        </p:nvSpPr>
        <p:spPr>
          <a:xfrm>
            <a:off x="9202057" y="0"/>
            <a:ext cx="1197429"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endParaRPr lang="en-US" sz="1000" b="1" dirty="0"/>
          </a:p>
          <a:p>
            <a:pPr algn="ctr"/>
            <a:r>
              <a:rPr lang="en-US" sz="1000" dirty="0"/>
              <a:t>This slide is intended to provide users additional resources for implementing processes to understand, screen, and refer patients to HRSN resources. It is not intended to remain as a portion of the presentation. </a:t>
            </a:r>
          </a:p>
        </p:txBody>
      </p:sp>
      <p:sp>
        <p:nvSpPr>
          <p:cNvPr id="5" name="TextBox 4">
            <a:extLst>
              <a:ext uri="{FF2B5EF4-FFF2-40B4-BE49-F238E27FC236}">
                <a16:creationId xmlns:a16="http://schemas.microsoft.com/office/drawing/2014/main" id="{5D172D23-33E0-0007-BD65-D9C99EA9AD0E}"/>
              </a:ext>
            </a:extLst>
          </p:cNvPr>
          <p:cNvSpPr txBox="1"/>
          <p:nvPr/>
        </p:nvSpPr>
        <p:spPr>
          <a:xfrm>
            <a:off x="7315200" y="0"/>
            <a:ext cx="1828800" cy="830997"/>
          </a:xfrm>
          <a:prstGeom prst="rect">
            <a:avLst/>
          </a:prstGeom>
          <a:solidFill>
            <a:srgbClr val="FF0000"/>
          </a:solidFill>
          <a:ln>
            <a:solidFill>
              <a:srgbClr val="C00000"/>
            </a:solidFill>
          </a:ln>
        </p:spPr>
        <p:txBody>
          <a:bodyPr wrap="square" rtlCol="0">
            <a:spAutoFit/>
          </a:bodyPr>
          <a:lstStyle/>
          <a:p>
            <a:pPr algn="ctr"/>
            <a:r>
              <a:rPr lang="en-US" sz="1600" dirty="0">
                <a:solidFill>
                  <a:sysClr val="windowText" lastClr="000000"/>
                </a:solidFill>
              </a:rPr>
              <a:t>DELETE SLIDE BEFORE PRESENTING</a:t>
            </a:r>
          </a:p>
        </p:txBody>
      </p:sp>
    </p:spTree>
    <p:extLst>
      <p:ext uri="{BB962C8B-B14F-4D97-AF65-F5344CB8AC3E}">
        <p14:creationId xmlns:p14="http://schemas.microsoft.com/office/powerpoint/2010/main" val="176762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6639-3E77-4195-B33D-2605401534EA}"/>
              </a:ext>
            </a:extLst>
          </p:cNvPr>
          <p:cNvSpPr>
            <a:spLocks noGrp="1"/>
          </p:cNvSpPr>
          <p:nvPr>
            <p:ph type="title"/>
          </p:nvPr>
        </p:nvSpPr>
        <p:spPr/>
        <p:txBody>
          <a:bodyPr>
            <a:normAutofit fontScale="90000"/>
          </a:bodyPr>
          <a:lstStyle/>
          <a:p>
            <a:r>
              <a:rPr lang="en-US" dirty="0"/>
              <a:t>About the Health Equity </a:t>
            </a:r>
            <a:br>
              <a:rPr lang="en-US" dirty="0"/>
            </a:br>
            <a:r>
              <a:rPr lang="en-US" dirty="0"/>
              <a:t>Modifiable Slide Deck </a:t>
            </a:r>
          </a:p>
        </p:txBody>
      </p:sp>
      <p:sp>
        <p:nvSpPr>
          <p:cNvPr id="3" name="Content Placeholder 2">
            <a:extLst>
              <a:ext uri="{FF2B5EF4-FFF2-40B4-BE49-F238E27FC236}">
                <a16:creationId xmlns:a16="http://schemas.microsoft.com/office/drawing/2014/main" id="{A72AEE9D-888C-44BD-78F5-B87FE1FDB11C}"/>
              </a:ext>
            </a:extLst>
          </p:cNvPr>
          <p:cNvSpPr>
            <a:spLocks noGrp="1"/>
          </p:cNvSpPr>
          <p:nvPr>
            <p:ph idx="1"/>
          </p:nvPr>
        </p:nvSpPr>
        <p:spPr/>
        <p:txBody>
          <a:bodyPr>
            <a:normAutofit lnSpcReduction="10000"/>
          </a:bodyPr>
          <a:lstStyle/>
          <a:p>
            <a:r>
              <a:rPr lang="en-US" sz="1600" b="1" dirty="0"/>
              <a:t>Purpose: </a:t>
            </a:r>
          </a:p>
          <a:p>
            <a:pPr lvl="1"/>
            <a:r>
              <a:rPr lang="en-US" sz="1400" dirty="0"/>
              <a:t>This deck was created to support conversations between State Health Departments and partners who are being engaged to expand the National Diabetes Prevention Program (National DPP). Specifically, content supports the potential for the National DPP to help achieve health equity goals, reduce health disparities, and overcome health and economic social needs. </a:t>
            </a:r>
          </a:p>
          <a:p>
            <a:r>
              <a:rPr lang="en-US" sz="1600" b="1" dirty="0"/>
              <a:t>Intended audience examples: </a:t>
            </a:r>
          </a:p>
          <a:p>
            <a:pPr lvl="1"/>
            <a:r>
              <a:rPr lang="en-US" sz="1400" dirty="0"/>
              <a:t>Medicaid managed care organizations (MCOs), Medicare Advantage (MA) plans, commercial health care payers, employers, etc. </a:t>
            </a:r>
          </a:p>
          <a:p>
            <a:pPr lvl="1"/>
            <a:r>
              <a:rPr lang="en-US" sz="1400" dirty="0"/>
              <a:t>State agencies (e.g., Departments of Medicaid, Aging, Disabilities, Housing, Public Health)</a:t>
            </a:r>
          </a:p>
          <a:p>
            <a:pPr lvl="1"/>
            <a:r>
              <a:rPr lang="en-US" sz="1400" dirty="0"/>
              <a:t>Organizational leadership</a:t>
            </a:r>
          </a:p>
          <a:p>
            <a:r>
              <a:rPr lang="en-US" sz="1600" b="1" dirty="0"/>
              <a:t> When to use: </a:t>
            </a:r>
          </a:p>
          <a:p>
            <a:pPr lvl="1"/>
            <a:r>
              <a:rPr lang="en-US" sz="1400" dirty="0"/>
              <a:t>As part of strategic conversations to obtain buy-in, create alliances, and initiate collaborations to improve health equity. </a:t>
            </a:r>
          </a:p>
        </p:txBody>
      </p:sp>
      <p:sp>
        <p:nvSpPr>
          <p:cNvPr id="6" name="TextBox 5">
            <a:extLst>
              <a:ext uri="{FF2B5EF4-FFF2-40B4-BE49-F238E27FC236}">
                <a16:creationId xmlns:a16="http://schemas.microsoft.com/office/drawing/2014/main" id="{50ACA8A9-4645-238E-B26F-BB9FA58DA641}"/>
              </a:ext>
            </a:extLst>
          </p:cNvPr>
          <p:cNvSpPr txBox="1"/>
          <p:nvPr/>
        </p:nvSpPr>
        <p:spPr>
          <a:xfrm>
            <a:off x="7315200" y="0"/>
            <a:ext cx="1828800" cy="830997"/>
          </a:xfrm>
          <a:prstGeom prst="rect">
            <a:avLst/>
          </a:prstGeom>
          <a:solidFill>
            <a:srgbClr val="FF0000"/>
          </a:solidFill>
          <a:ln>
            <a:solidFill>
              <a:srgbClr val="C00000"/>
            </a:solidFill>
          </a:ln>
        </p:spPr>
        <p:txBody>
          <a:bodyPr wrap="square" rtlCol="0">
            <a:spAutoFit/>
          </a:bodyPr>
          <a:lstStyle/>
          <a:p>
            <a:pPr algn="ctr"/>
            <a:r>
              <a:rPr lang="en-US" sz="1600" dirty="0">
                <a:solidFill>
                  <a:sysClr val="windowText" lastClr="000000"/>
                </a:solidFill>
              </a:rPr>
              <a:t>DELETE SLIDE BEFORE PRESENTING</a:t>
            </a:r>
          </a:p>
        </p:txBody>
      </p:sp>
    </p:spTree>
    <p:extLst>
      <p:ext uri="{BB962C8B-B14F-4D97-AF65-F5344CB8AC3E}">
        <p14:creationId xmlns:p14="http://schemas.microsoft.com/office/powerpoint/2010/main" val="334248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6639-3E77-4195-B33D-2605401534EA}"/>
              </a:ext>
            </a:extLst>
          </p:cNvPr>
          <p:cNvSpPr>
            <a:spLocks noGrp="1"/>
          </p:cNvSpPr>
          <p:nvPr>
            <p:ph type="title"/>
          </p:nvPr>
        </p:nvSpPr>
        <p:spPr/>
        <p:txBody>
          <a:bodyPr>
            <a:normAutofit fontScale="90000"/>
          </a:bodyPr>
          <a:lstStyle/>
          <a:p>
            <a:r>
              <a:rPr lang="en-US" dirty="0"/>
              <a:t>Instructions for Using the Health </a:t>
            </a:r>
            <a:br>
              <a:rPr lang="en-US" dirty="0"/>
            </a:br>
            <a:r>
              <a:rPr lang="en-US" dirty="0"/>
              <a:t>Equity Modifiable Slide Deck</a:t>
            </a:r>
          </a:p>
        </p:txBody>
      </p:sp>
      <p:sp>
        <p:nvSpPr>
          <p:cNvPr id="3" name="Content Placeholder 2">
            <a:extLst>
              <a:ext uri="{FF2B5EF4-FFF2-40B4-BE49-F238E27FC236}">
                <a16:creationId xmlns:a16="http://schemas.microsoft.com/office/drawing/2014/main" id="{A72AEE9D-888C-44BD-78F5-B87FE1FDB11C}"/>
              </a:ext>
            </a:extLst>
          </p:cNvPr>
          <p:cNvSpPr>
            <a:spLocks noGrp="1"/>
          </p:cNvSpPr>
          <p:nvPr>
            <p:ph idx="1"/>
          </p:nvPr>
        </p:nvSpPr>
        <p:spPr>
          <a:xfrm>
            <a:off x="851573" y="1345921"/>
            <a:ext cx="7835226" cy="3605752"/>
          </a:xfrm>
        </p:spPr>
        <p:txBody>
          <a:bodyPr>
            <a:normAutofit fontScale="92500" lnSpcReduction="20000"/>
          </a:bodyPr>
          <a:lstStyle/>
          <a:p>
            <a:r>
              <a:rPr lang="en-US" sz="2000" dirty="0"/>
              <a:t>Read slide 2 to understand the purpose of the deck and how to use the deck.</a:t>
            </a:r>
          </a:p>
          <a:p>
            <a:r>
              <a:rPr lang="en-US" sz="2000" dirty="0"/>
              <a:t>Review the content slides and select the ones which may be useful for your presentation. </a:t>
            </a:r>
          </a:p>
          <a:p>
            <a:r>
              <a:rPr lang="en-US" sz="2000" dirty="0"/>
              <a:t>Delete slides that are not relevant, including slides 2-4, and the green instructions found on the right-hand side of modifiable slides boxes prior to presenting/sharing. </a:t>
            </a:r>
          </a:p>
          <a:p>
            <a:r>
              <a:rPr lang="en-US" sz="2000" dirty="0"/>
              <a:t>Modify and personalize slides using information specific to your area, information on additional initiatives, your organizational logo or template, etc.</a:t>
            </a:r>
          </a:p>
          <a:p>
            <a:r>
              <a:rPr lang="en-US" sz="2000" dirty="0"/>
              <a:t>Sample talking points are provided in the notes section of each slide which may be modified to meet your unique needs. Presentation instructions are shown in bolded text. </a:t>
            </a:r>
          </a:p>
          <a:p>
            <a:pPr marL="0" indent="0">
              <a:buNone/>
            </a:pPr>
            <a:endParaRPr lang="en-US" sz="2000" dirty="0"/>
          </a:p>
        </p:txBody>
      </p:sp>
      <p:sp>
        <p:nvSpPr>
          <p:cNvPr id="4" name="TextBox 3">
            <a:extLst>
              <a:ext uri="{FF2B5EF4-FFF2-40B4-BE49-F238E27FC236}">
                <a16:creationId xmlns:a16="http://schemas.microsoft.com/office/drawing/2014/main" id="{A765F810-6986-1CD6-C673-CFA2D26188C0}"/>
              </a:ext>
            </a:extLst>
          </p:cNvPr>
          <p:cNvSpPr txBox="1"/>
          <p:nvPr/>
        </p:nvSpPr>
        <p:spPr>
          <a:xfrm>
            <a:off x="7315200" y="0"/>
            <a:ext cx="1828800" cy="830997"/>
          </a:xfrm>
          <a:prstGeom prst="rect">
            <a:avLst/>
          </a:prstGeom>
          <a:solidFill>
            <a:srgbClr val="FF0000"/>
          </a:solidFill>
          <a:ln>
            <a:solidFill>
              <a:srgbClr val="C00000"/>
            </a:solidFill>
          </a:ln>
        </p:spPr>
        <p:txBody>
          <a:bodyPr wrap="square" rtlCol="0">
            <a:spAutoFit/>
          </a:bodyPr>
          <a:lstStyle/>
          <a:p>
            <a:pPr algn="ctr"/>
            <a:r>
              <a:rPr lang="en-US" sz="1600" dirty="0">
                <a:solidFill>
                  <a:sysClr val="windowText" lastClr="000000"/>
                </a:solidFill>
              </a:rPr>
              <a:t>DELETE SLIDE BEFORE PRESENTING</a:t>
            </a:r>
          </a:p>
        </p:txBody>
      </p:sp>
    </p:spTree>
    <p:extLst>
      <p:ext uri="{BB962C8B-B14F-4D97-AF65-F5344CB8AC3E}">
        <p14:creationId xmlns:p14="http://schemas.microsoft.com/office/powerpoint/2010/main" val="312217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6639-3E77-4195-B33D-2605401534EA}"/>
              </a:ext>
            </a:extLst>
          </p:cNvPr>
          <p:cNvSpPr>
            <a:spLocks noGrp="1"/>
          </p:cNvSpPr>
          <p:nvPr>
            <p:ph type="title"/>
          </p:nvPr>
        </p:nvSpPr>
        <p:spPr/>
        <p:txBody>
          <a:bodyPr>
            <a:normAutofit/>
          </a:bodyPr>
          <a:lstStyle/>
          <a:p>
            <a:r>
              <a:rPr lang="en-US" dirty="0"/>
              <a:t>Agenda</a:t>
            </a:r>
          </a:p>
        </p:txBody>
      </p:sp>
      <p:sp>
        <p:nvSpPr>
          <p:cNvPr id="3" name="Content Placeholder 2">
            <a:extLst>
              <a:ext uri="{FF2B5EF4-FFF2-40B4-BE49-F238E27FC236}">
                <a16:creationId xmlns:a16="http://schemas.microsoft.com/office/drawing/2014/main" id="{A72AEE9D-888C-44BD-78F5-B87FE1FDB11C}"/>
              </a:ext>
            </a:extLst>
          </p:cNvPr>
          <p:cNvSpPr>
            <a:spLocks noGrp="1"/>
          </p:cNvSpPr>
          <p:nvPr>
            <p:ph idx="1"/>
          </p:nvPr>
        </p:nvSpPr>
        <p:spPr/>
        <p:txBody>
          <a:bodyPr>
            <a:normAutofit fontScale="92500" lnSpcReduction="20000"/>
          </a:bodyPr>
          <a:lstStyle/>
          <a:p>
            <a:pPr indent="-548640">
              <a:buFont typeface="Wingdings" panose="05000000000000000000" pitchFamily="2" charset="2"/>
              <a:buChar char="q"/>
            </a:pPr>
            <a:r>
              <a:rPr lang="en-US" dirty="0"/>
              <a:t>Introductions</a:t>
            </a:r>
          </a:p>
          <a:p>
            <a:pPr indent="-548640">
              <a:buFont typeface="Wingdings" panose="05000000000000000000" pitchFamily="2" charset="2"/>
              <a:buChar char="q"/>
            </a:pPr>
            <a:r>
              <a:rPr lang="en-US" dirty="0"/>
              <a:t>Health Equity Background and Overview</a:t>
            </a:r>
          </a:p>
          <a:p>
            <a:pPr lvl="1" indent="-548640">
              <a:buFont typeface="Wingdings" panose="05000000000000000000" pitchFamily="2" charset="2"/>
              <a:buChar char="q"/>
            </a:pPr>
            <a:r>
              <a:rPr lang="en-US" dirty="0"/>
              <a:t>Health Equity and Diabetes</a:t>
            </a:r>
          </a:p>
          <a:p>
            <a:pPr lvl="1" indent="-548640">
              <a:buFont typeface="Wingdings" panose="05000000000000000000" pitchFamily="2" charset="2"/>
              <a:buChar char="q"/>
            </a:pPr>
            <a:r>
              <a:rPr lang="en-US" dirty="0"/>
              <a:t>Health Equity and the National Diabetes Prevention Program</a:t>
            </a:r>
          </a:p>
          <a:p>
            <a:pPr indent="-548640">
              <a:buFont typeface="Wingdings" panose="05000000000000000000" pitchFamily="2" charset="2"/>
              <a:buChar char="q"/>
            </a:pPr>
            <a:r>
              <a:rPr lang="en-US" dirty="0"/>
              <a:t>Local Landscape and Need</a:t>
            </a:r>
          </a:p>
          <a:p>
            <a:pPr lvl="1" indent="-548640">
              <a:buFont typeface="Wingdings" panose="05000000000000000000" pitchFamily="2" charset="2"/>
              <a:buChar char="q"/>
            </a:pPr>
            <a:r>
              <a:rPr lang="en-US" dirty="0"/>
              <a:t>Examples and Partner Roles</a:t>
            </a:r>
          </a:p>
          <a:p>
            <a:pPr lvl="1" indent="-548640">
              <a:buFont typeface="Wingdings" panose="05000000000000000000" pitchFamily="2" charset="2"/>
              <a:buChar char="q"/>
            </a:pPr>
            <a:r>
              <a:rPr lang="en-US" dirty="0"/>
              <a:t>Health Equity and Medicaid</a:t>
            </a:r>
          </a:p>
          <a:p>
            <a:pPr lvl="1" indent="-548640">
              <a:buFont typeface="Wingdings" panose="05000000000000000000" pitchFamily="2" charset="2"/>
              <a:buChar char="q"/>
            </a:pPr>
            <a:r>
              <a:rPr lang="en-US" dirty="0"/>
              <a:t>Health Equity and UHAs</a:t>
            </a:r>
          </a:p>
          <a:p>
            <a:pPr indent="-548640">
              <a:buFont typeface="Wingdings" panose="05000000000000000000" pitchFamily="2" charset="2"/>
              <a:buChar char="q"/>
            </a:pPr>
            <a:r>
              <a:rPr lang="en-US" dirty="0"/>
              <a:t>Q&amp;A and Next Steps</a:t>
            </a:r>
          </a:p>
        </p:txBody>
      </p:sp>
      <p:sp>
        <p:nvSpPr>
          <p:cNvPr id="4" name="TextBox 3">
            <a:extLst>
              <a:ext uri="{FF2B5EF4-FFF2-40B4-BE49-F238E27FC236}">
                <a16:creationId xmlns:a16="http://schemas.microsoft.com/office/drawing/2014/main" id="{381DB91A-C478-3150-06ED-47859DC38970}"/>
              </a:ext>
            </a:extLst>
          </p:cNvPr>
          <p:cNvSpPr txBox="1"/>
          <p:nvPr/>
        </p:nvSpPr>
        <p:spPr>
          <a:xfrm>
            <a:off x="7315200" y="0"/>
            <a:ext cx="1828800" cy="830997"/>
          </a:xfrm>
          <a:prstGeom prst="rect">
            <a:avLst/>
          </a:prstGeom>
          <a:solidFill>
            <a:srgbClr val="FFC000"/>
          </a:solidFill>
          <a:ln>
            <a:solidFill>
              <a:srgbClr val="FFC000"/>
            </a:solidFill>
          </a:ln>
        </p:spPr>
        <p:txBody>
          <a:bodyPr wrap="square" rtlCol="0">
            <a:spAutoFit/>
          </a:bodyPr>
          <a:lstStyle/>
          <a:p>
            <a:pPr algn="ctr"/>
            <a:r>
              <a:rPr lang="en-US" sz="1600" dirty="0">
                <a:solidFill>
                  <a:sysClr val="windowText" lastClr="000000"/>
                </a:solidFill>
              </a:rPr>
              <a:t>EDIT SLIDE BEFORE PRESENTING</a:t>
            </a:r>
          </a:p>
        </p:txBody>
      </p:sp>
      <p:sp>
        <p:nvSpPr>
          <p:cNvPr id="5" name="Rectangle 4">
            <a:extLst>
              <a:ext uri="{FF2B5EF4-FFF2-40B4-BE49-F238E27FC236}">
                <a16:creationId xmlns:a16="http://schemas.microsoft.com/office/drawing/2014/main" id="{DEAF1A1A-3DB7-7AD3-6273-912065720FB3}"/>
              </a:ext>
            </a:extLst>
          </p:cNvPr>
          <p:cNvSpPr/>
          <p:nvPr/>
        </p:nvSpPr>
        <p:spPr>
          <a:xfrm>
            <a:off x="9202057" y="0"/>
            <a:ext cx="1320800"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r>
              <a:rPr lang="en-US" sz="1000" dirty="0"/>
              <a:t>This slide is intended to be used as an agenda for meetings with partners and can be adjusted to fit your unique needs. Slides 2-4 are for information purposes for deck users and should be deleted prior to presenting to partners. </a:t>
            </a:r>
          </a:p>
        </p:txBody>
      </p:sp>
    </p:spTree>
    <p:extLst>
      <p:ext uri="{BB962C8B-B14F-4D97-AF65-F5344CB8AC3E}">
        <p14:creationId xmlns:p14="http://schemas.microsoft.com/office/powerpoint/2010/main" val="8978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C9AA5-476F-949A-5362-DEF69D02C71E}"/>
              </a:ext>
            </a:extLst>
          </p:cNvPr>
          <p:cNvSpPr>
            <a:spLocks noGrp="1"/>
          </p:cNvSpPr>
          <p:nvPr>
            <p:ph type="title"/>
          </p:nvPr>
        </p:nvSpPr>
        <p:spPr>
          <a:xfrm>
            <a:off x="851573" y="191828"/>
            <a:ext cx="7835226" cy="693544"/>
          </a:xfrm>
        </p:spPr>
        <p:txBody>
          <a:bodyPr>
            <a:normAutofit/>
          </a:bodyPr>
          <a:lstStyle/>
          <a:p>
            <a:r>
              <a:rPr lang="en-US" dirty="0"/>
              <a:t>Defining Health Equity</a:t>
            </a:r>
          </a:p>
        </p:txBody>
      </p:sp>
      <p:graphicFrame>
        <p:nvGraphicFramePr>
          <p:cNvPr id="4" name="Table 4">
            <a:extLst>
              <a:ext uri="{FF2B5EF4-FFF2-40B4-BE49-F238E27FC236}">
                <a16:creationId xmlns:a16="http://schemas.microsoft.com/office/drawing/2014/main" id="{C6474147-1B1E-1F4E-AD0A-E47F54A4E6DF}"/>
              </a:ext>
            </a:extLst>
          </p:cNvPr>
          <p:cNvGraphicFramePr>
            <a:graphicFrameLocks noGrp="1"/>
          </p:cNvGraphicFramePr>
          <p:nvPr>
            <p:extLst>
              <p:ext uri="{D42A27DB-BD31-4B8C-83A1-F6EECF244321}">
                <p14:modId xmlns:p14="http://schemas.microsoft.com/office/powerpoint/2010/main" val="680978237"/>
              </p:ext>
            </p:extLst>
          </p:nvPr>
        </p:nvGraphicFramePr>
        <p:xfrm>
          <a:off x="3720124" y="998567"/>
          <a:ext cx="5218502" cy="3754141"/>
        </p:xfrm>
        <a:graphic>
          <a:graphicData uri="http://schemas.openxmlformats.org/drawingml/2006/table">
            <a:tbl>
              <a:tblPr firstRow="1" bandRow="1">
                <a:tableStyleId>{073A0DAA-6AF3-43AB-8588-CEC1D06C72B9}</a:tableStyleId>
              </a:tblPr>
              <a:tblGrid>
                <a:gridCol w="1295290">
                  <a:extLst>
                    <a:ext uri="{9D8B030D-6E8A-4147-A177-3AD203B41FA5}">
                      <a16:colId xmlns:a16="http://schemas.microsoft.com/office/drawing/2014/main" val="3442177779"/>
                    </a:ext>
                  </a:extLst>
                </a:gridCol>
                <a:gridCol w="3923212">
                  <a:extLst>
                    <a:ext uri="{9D8B030D-6E8A-4147-A177-3AD203B41FA5}">
                      <a16:colId xmlns:a16="http://schemas.microsoft.com/office/drawing/2014/main" val="178757463"/>
                    </a:ext>
                  </a:extLst>
                </a:gridCol>
              </a:tblGrid>
              <a:tr h="401341">
                <a:tc>
                  <a:txBody>
                    <a:bodyPr/>
                    <a:lstStyle/>
                    <a:p>
                      <a:pPr algn="ctr"/>
                      <a:r>
                        <a:rPr lang="en-US" sz="1400" dirty="0"/>
                        <a:t>Term</a:t>
                      </a:r>
                    </a:p>
                  </a:txBody>
                  <a:tcPr anchor="ctr"/>
                </a:tc>
                <a:tc>
                  <a:txBody>
                    <a:bodyPr/>
                    <a:lstStyle/>
                    <a:p>
                      <a:pPr algn="ctr"/>
                      <a:r>
                        <a:rPr lang="en-US" sz="1400" dirty="0"/>
                        <a:t>Definition</a:t>
                      </a:r>
                    </a:p>
                  </a:txBody>
                  <a:tcPr anchor="ctr"/>
                </a:tc>
                <a:extLst>
                  <a:ext uri="{0D108BD9-81ED-4DB2-BD59-A6C34878D82A}">
                    <a16:rowId xmlns:a16="http://schemas.microsoft.com/office/drawing/2014/main" val="3623320904"/>
                  </a:ext>
                </a:extLst>
              </a:tr>
              <a:tr h="502044">
                <a:tc>
                  <a:txBody>
                    <a:bodyPr/>
                    <a:lstStyle/>
                    <a:p>
                      <a:pPr algn="ctr"/>
                      <a:r>
                        <a:rPr lang="en-US" sz="1350" b="1" dirty="0"/>
                        <a:t>Health </a:t>
                      </a:r>
                    </a:p>
                    <a:p>
                      <a:pPr algn="ctr"/>
                      <a:r>
                        <a:rPr lang="en-US" sz="1350" b="1" dirty="0"/>
                        <a:t>equity</a:t>
                      </a:r>
                    </a:p>
                  </a:txBody>
                  <a:tcPr anchor="ctr"/>
                </a:tc>
                <a:tc>
                  <a:txBody>
                    <a:bodyPr/>
                    <a:lstStyle/>
                    <a:p>
                      <a:r>
                        <a:rPr lang="en-US" sz="1400" dirty="0"/>
                        <a:t>the state in which everyone has a fair and just opportunity to attain their highest level of health</a:t>
                      </a:r>
                    </a:p>
                  </a:txBody>
                  <a:tcPr/>
                </a:tc>
                <a:extLst>
                  <a:ext uri="{0D108BD9-81ED-4DB2-BD59-A6C34878D82A}">
                    <a16:rowId xmlns:a16="http://schemas.microsoft.com/office/drawing/2014/main" val="4173174469"/>
                  </a:ext>
                </a:extLst>
              </a:tr>
              <a:tr h="502044">
                <a:tc>
                  <a:txBody>
                    <a:bodyPr/>
                    <a:lstStyle/>
                    <a:p>
                      <a:pPr algn="ctr"/>
                      <a:r>
                        <a:rPr lang="en-US" sz="1350" b="1" dirty="0"/>
                        <a:t>Health disparities</a:t>
                      </a:r>
                    </a:p>
                  </a:txBody>
                  <a:tcPr anchor="ctr"/>
                </a:tc>
                <a:tc>
                  <a:txBody>
                    <a:bodyPr/>
                    <a:lstStyle/>
                    <a:p>
                      <a:r>
                        <a:rPr lang="en-US" sz="1400" dirty="0"/>
                        <a:t>a particular type of health difference that is closely linked with social, economic, and/or environmental disadvantage</a:t>
                      </a:r>
                    </a:p>
                  </a:txBody>
                  <a:tcPr/>
                </a:tc>
                <a:extLst>
                  <a:ext uri="{0D108BD9-81ED-4DB2-BD59-A6C34878D82A}">
                    <a16:rowId xmlns:a16="http://schemas.microsoft.com/office/drawing/2014/main" val="70957937"/>
                  </a:ext>
                </a:extLst>
              </a:tr>
              <a:tr h="708768">
                <a:tc>
                  <a:txBody>
                    <a:bodyPr/>
                    <a:lstStyle/>
                    <a:p>
                      <a:pPr algn="ctr"/>
                      <a:r>
                        <a:rPr lang="en-US" sz="1350" b="1" dirty="0"/>
                        <a:t>Social determinants of health (SDOH)</a:t>
                      </a:r>
                    </a:p>
                  </a:txBody>
                  <a:tcPr anchor="ctr"/>
                </a:tc>
                <a:tc>
                  <a:txBody>
                    <a:bodyPr/>
                    <a:lstStyle/>
                    <a:p>
                      <a:r>
                        <a:rPr lang="en-US" sz="1400" dirty="0"/>
                        <a:t>the conditions in the environments where people are born, live, learn, work, play, worship, and age that affect a wide range of health, functioning, and quality of life outcomes and risks</a:t>
                      </a:r>
                    </a:p>
                  </a:txBody>
                  <a:tcPr/>
                </a:tc>
                <a:extLst>
                  <a:ext uri="{0D108BD9-81ED-4DB2-BD59-A6C34878D82A}">
                    <a16:rowId xmlns:a16="http://schemas.microsoft.com/office/drawing/2014/main" val="1926716047"/>
                  </a:ext>
                </a:extLst>
              </a:tr>
              <a:tr h="768090">
                <a:tc>
                  <a:txBody>
                    <a:bodyPr/>
                    <a:lstStyle/>
                    <a:p>
                      <a:pPr algn="ctr"/>
                      <a:r>
                        <a:rPr lang="en-US" sz="1350" b="1" dirty="0"/>
                        <a:t>Health-related social needs (HRSN)</a:t>
                      </a:r>
                    </a:p>
                  </a:txBody>
                  <a:tcPr anchor="ctr"/>
                </a:tc>
                <a:tc>
                  <a:txBody>
                    <a:bodyPr/>
                    <a:lstStyle/>
                    <a:p>
                      <a:r>
                        <a:rPr lang="en-US" sz="1400" dirty="0"/>
                        <a:t>immediate individual or family needs impacted by social and economic conditions (i.e., housing insecurity, food insecurity, or lack of reliable transportation)</a:t>
                      </a:r>
                    </a:p>
                  </a:txBody>
                  <a:tcPr/>
                </a:tc>
                <a:extLst>
                  <a:ext uri="{0D108BD9-81ED-4DB2-BD59-A6C34878D82A}">
                    <a16:rowId xmlns:a16="http://schemas.microsoft.com/office/drawing/2014/main" val="91780458"/>
                  </a:ext>
                </a:extLst>
              </a:tr>
            </a:tbl>
          </a:graphicData>
        </a:graphic>
      </p:graphicFrame>
      <p:sp>
        <p:nvSpPr>
          <p:cNvPr id="3" name="TextBox 2">
            <a:extLst>
              <a:ext uri="{FF2B5EF4-FFF2-40B4-BE49-F238E27FC236}">
                <a16:creationId xmlns:a16="http://schemas.microsoft.com/office/drawing/2014/main" id="{CC707731-B673-8057-F987-38B662CCECD1}"/>
              </a:ext>
            </a:extLst>
          </p:cNvPr>
          <p:cNvSpPr txBox="1"/>
          <p:nvPr/>
        </p:nvSpPr>
        <p:spPr>
          <a:xfrm>
            <a:off x="1793459" y="4813172"/>
            <a:ext cx="5601085" cy="276999"/>
          </a:xfrm>
          <a:prstGeom prst="rect">
            <a:avLst/>
          </a:prstGeom>
          <a:noFill/>
        </p:spPr>
        <p:txBody>
          <a:bodyPr wrap="none" rtlCol="0">
            <a:spAutoFit/>
          </a:bodyPr>
          <a:lstStyle/>
          <a:p>
            <a:r>
              <a:rPr lang="en-US" sz="1200" dirty="0"/>
              <a:t>Source information: National DPP Coverage Toolkit </a:t>
            </a:r>
            <a:r>
              <a:rPr lang="en-US" sz="1200" dirty="0">
                <a:hlinkClick r:id="rId3"/>
              </a:rPr>
              <a:t>Defining Health Equity </a:t>
            </a:r>
            <a:r>
              <a:rPr lang="en-US" sz="1200" dirty="0"/>
              <a:t>page</a:t>
            </a:r>
          </a:p>
        </p:txBody>
      </p:sp>
      <p:sp>
        <p:nvSpPr>
          <p:cNvPr id="5" name="TextBox 4">
            <a:extLst>
              <a:ext uri="{FF2B5EF4-FFF2-40B4-BE49-F238E27FC236}">
                <a16:creationId xmlns:a16="http://schemas.microsoft.com/office/drawing/2014/main" id="{6E2FF60D-C068-7020-3CC9-9983854B626C}"/>
              </a:ext>
            </a:extLst>
          </p:cNvPr>
          <p:cNvSpPr txBox="1"/>
          <p:nvPr/>
        </p:nvSpPr>
        <p:spPr>
          <a:xfrm>
            <a:off x="652306" y="1222468"/>
            <a:ext cx="2957102" cy="1600438"/>
          </a:xfrm>
          <a:prstGeom prst="rect">
            <a:avLst/>
          </a:prstGeom>
          <a:noFill/>
        </p:spPr>
        <p:txBody>
          <a:bodyPr wrap="square" rtlCol="0">
            <a:spAutoFit/>
          </a:bodyPr>
          <a:lstStyle/>
          <a:p>
            <a:pPr algn="ctr"/>
            <a:r>
              <a:rPr lang="en-US" sz="1400" b="0" i="0" dirty="0">
                <a:effectLst/>
                <a:latin typeface="Roboto" panose="02000000000000000000" pitchFamily="2" charset="0"/>
              </a:rPr>
              <a:t>Understanding what is meant by health equity and related terms is critical to its promotion. Aligning partner goals and cross-sector communication are key to </a:t>
            </a:r>
            <a:r>
              <a:rPr lang="en-US" sz="1400" dirty="0">
                <a:latin typeface="Roboto" panose="02000000000000000000" pitchFamily="2" charset="0"/>
              </a:rPr>
              <a:t>achieving</a:t>
            </a:r>
            <a:r>
              <a:rPr lang="en-US" sz="1400" b="0" i="0" dirty="0">
                <a:effectLst/>
                <a:latin typeface="Roboto" panose="02000000000000000000" pitchFamily="2" charset="0"/>
              </a:rPr>
              <a:t> collective health impacts. </a:t>
            </a:r>
            <a:endParaRPr lang="en-US" sz="1400" dirty="0"/>
          </a:p>
        </p:txBody>
      </p:sp>
      <p:pic>
        <p:nvPicPr>
          <p:cNvPr id="6" name="Picture 5">
            <a:extLst>
              <a:ext uri="{FF2B5EF4-FFF2-40B4-BE49-F238E27FC236}">
                <a16:creationId xmlns:a16="http://schemas.microsoft.com/office/drawing/2014/main" id="{12FF27FD-39BB-E2B1-A1E0-E0BE5A903834}"/>
              </a:ext>
            </a:extLst>
          </p:cNvPr>
          <p:cNvPicPr>
            <a:picLocks noChangeAspect="1"/>
          </p:cNvPicPr>
          <p:nvPr/>
        </p:nvPicPr>
        <p:blipFill>
          <a:blip r:embed="rId4"/>
          <a:stretch>
            <a:fillRect/>
          </a:stretch>
        </p:blipFill>
        <p:spPr>
          <a:xfrm>
            <a:off x="702107" y="2875638"/>
            <a:ext cx="2857500" cy="1609725"/>
          </a:xfrm>
          <a:prstGeom prst="rect">
            <a:avLst/>
          </a:prstGeom>
          <a:ln w="19050">
            <a:solidFill>
              <a:schemeClr val="tx1"/>
            </a:solidFill>
          </a:ln>
        </p:spPr>
      </p:pic>
      <p:sp>
        <p:nvSpPr>
          <p:cNvPr id="8" name="TextBox 7">
            <a:extLst>
              <a:ext uri="{FF2B5EF4-FFF2-40B4-BE49-F238E27FC236}">
                <a16:creationId xmlns:a16="http://schemas.microsoft.com/office/drawing/2014/main" id="{D7F80C3B-1CBA-798A-EBF3-905362781749}"/>
              </a:ext>
            </a:extLst>
          </p:cNvPr>
          <p:cNvSpPr txBox="1"/>
          <p:nvPr/>
        </p:nvSpPr>
        <p:spPr>
          <a:xfrm>
            <a:off x="702107" y="4519000"/>
            <a:ext cx="2503006" cy="169277"/>
          </a:xfrm>
          <a:prstGeom prst="rect">
            <a:avLst/>
          </a:prstGeom>
          <a:noFill/>
        </p:spPr>
        <p:txBody>
          <a:bodyPr wrap="square">
            <a:spAutoFit/>
          </a:bodyPr>
          <a:lstStyle/>
          <a:p>
            <a:r>
              <a:rPr lang="en-US" sz="500" b="0" i="1" dirty="0">
                <a:solidFill>
                  <a:srgbClr val="000000"/>
                </a:solidFill>
                <a:effectLst/>
                <a:latin typeface="Roboto" panose="02000000000000000000" pitchFamily="2" charset="0"/>
              </a:rPr>
              <a:t>© 2017 Robert Wood Johnson Foundation</a:t>
            </a:r>
            <a:endParaRPr lang="en-US" sz="500" dirty="0"/>
          </a:p>
        </p:txBody>
      </p:sp>
    </p:spTree>
    <p:extLst>
      <p:ext uri="{BB962C8B-B14F-4D97-AF65-F5344CB8AC3E}">
        <p14:creationId xmlns:p14="http://schemas.microsoft.com/office/powerpoint/2010/main" val="278984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525FE-C388-49F1-10C0-815F9B673F8D}"/>
              </a:ext>
            </a:extLst>
          </p:cNvPr>
          <p:cNvSpPr>
            <a:spLocks noGrp="1"/>
          </p:cNvSpPr>
          <p:nvPr>
            <p:ph type="title"/>
          </p:nvPr>
        </p:nvSpPr>
        <p:spPr>
          <a:xfrm>
            <a:off x="851573" y="191827"/>
            <a:ext cx="7835226" cy="646331"/>
          </a:xfrm>
        </p:spPr>
        <p:txBody>
          <a:bodyPr>
            <a:normAutofit/>
          </a:bodyPr>
          <a:lstStyle/>
          <a:p>
            <a:r>
              <a:rPr lang="en-US" i="1" dirty="0"/>
              <a:t>HRSN</a:t>
            </a:r>
            <a:r>
              <a:rPr lang="en-US" dirty="0"/>
              <a:t> and Individual Health</a:t>
            </a:r>
          </a:p>
        </p:txBody>
      </p:sp>
      <p:pic>
        <p:nvPicPr>
          <p:cNvPr id="4" name="Picture 2" descr="Factors-that-Impact-Health">
            <a:extLst>
              <a:ext uri="{FF2B5EF4-FFF2-40B4-BE49-F238E27FC236}">
                <a16:creationId xmlns:a16="http://schemas.microsoft.com/office/drawing/2014/main" id="{F9C9B018-29E9-7B71-1E5A-F6BC87DDF6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4650" y="1766250"/>
            <a:ext cx="4152264" cy="28179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8321FAB-41AB-AE50-3CCB-F82B6BB95E23}"/>
              </a:ext>
            </a:extLst>
          </p:cNvPr>
          <p:cNvSpPr txBox="1"/>
          <p:nvPr/>
        </p:nvSpPr>
        <p:spPr>
          <a:xfrm>
            <a:off x="1072880" y="4584249"/>
            <a:ext cx="4264571" cy="184666"/>
          </a:xfrm>
          <a:prstGeom prst="rect">
            <a:avLst/>
          </a:prstGeom>
          <a:noFill/>
        </p:spPr>
        <p:txBody>
          <a:bodyPr wrap="square" rtlCol="0">
            <a:spAutoFit/>
          </a:bodyPr>
          <a:lstStyle/>
          <a:p>
            <a:r>
              <a:rPr lang="en-US" sz="600" b="0" i="1" dirty="0">
                <a:solidFill>
                  <a:srgbClr val="000000"/>
                </a:solidFill>
                <a:effectLst/>
                <a:latin typeface="Roboto" panose="02000000000000000000" pitchFamily="2" charset="0"/>
              </a:rPr>
              <a:t>Source: Institute for Clinical Systems Improvement, Going Beyond Clinical Walls; Solving Complex Problems (October 2014)</a:t>
            </a:r>
            <a:endParaRPr lang="en-US" sz="600" dirty="0"/>
          </a:p>
        </p:txBody>
      </p:sp>
      <p:sp>
        <p:nvSpPr>
          <p:cNvPr id="3" name="TextBox 2">
            <a:extLst>
              <a:ext uri="{FF2B5EF4-FFF2-40B4-BE49-F238E27FC236}">
                <a16:creationId xmlns:a16="http://schemas.microsoft.com/office/drawing/2014/main" id="{A81C3EDD-8947-52B5-8E92-B6EAD13C3604}"/>
              </a:ext>
            </a:extLst>
          </p:cNvPr>
          <p:cNvSpPr txBox="1"/>
          <p:nvPr/>
        </p:nvSpPr>
        <p:spPr>
          <a:xfrm>
            <a:off x="851572" y="829528"/>
            <a:ext cx="7909655" cy="830997"/>
          </a:xfrm>
          <a:prstGeom prst="rect">
            <a:avLst/>
          </a:prstGeom>
          <a:noFill/>
        </p:spPr>
        <p:txBody>
          <a:bodyPr wrap="square" rtlCol="0">
            <a:spAutoFit/>
          </a:bodyPr>
          <a:lstStyle/>
          <a:p>
            <a:r>
              <a:rPr lang="en-US" sz="1600" dirty="0">
                <a:latin typeface="Roboto" panose="02000000000000000000" pitchFamily="2" charset="0"/>
              </a:rPr>
              <a:t>E</a:t>
            </a:r>
            <a:r>
              <a:rPr lang="en-US" sz="1600" b="0" i="0" dirty="0">
                <a:effectLst/>
                <a:latin typeface="Roboto" panose="02000000000000000000" pitchFamily="2" charset="0"/>
              </a:rPr>
              <a:t>stimates indicate that only 20% of an individual’s health is based on their access to quality health care; whereas a person’s social, environmental, and behavioral conditions can determine up to 80% of their overall health</a:t>
            </a:r>
            <a:r>
              <a:rPr lang="en-US" sz="1600" b="0" i="0" baseline="30000" dirty="0">
                <a:effectLst/>
                <a:latin typeface="Roboto" panose="02000000000000000000" pitchFamily="2" charset="0"/>
                <a:hlinkClick r:id="rId4"/>
              </a:rPr>
              <a:t>1</a:t>
            </a:r>
            <a:r>
              <a:rPr lang="en-US" sz="1600" b="0" i="0" dirty="0">
                <a:effectLst/>
                <a:latin typeface="Roboto" panose="02000000000000000000" pitchFamily="2" charset="0"/>
              </a:rPr>
              <a:t>.</a:t>
            </a:r>
            <a:endParaRPr lang="en-US" sz="1600" dirty="0"/>
          </a:p>
        </p:txBody>
      </p:sp>
      <p:sp>
        <p:nvSpPr>
          <p:cNvPr id="6" name="Rectangle 5">
            <a:extLst>
              <a:ext uri="{FF2B5EF4-FFF2-40B4-BE49-F238E27FC236}">
                <a16:creationId xmlns:a16="http://schemas.microsoft.com/office/drawing/2014/main" id="{67AAFE4A-D49C-B0A3-5917-116D3F2938B3}"/>
              </a:ext>
            </a:extLst>
          </p:cNvPr>
          <p:cNvSpPr/>
          <p:nvPr/>
        </p:nvSpPr>
        <p:spPr>
          <a:xfrm>
            <a:off x="5348515" y="1712688"/>
            <a:ext cx="3229428" cy="30562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i="0" dirty="0">
                <a:solidFill>
                  <a:schemeClr val="bg1"/>
                </a:solidFill>
                <a:effectLst/>
                <a:latin typeface="Roboto" panose="02000000000000000000" pitchFamily="2" charset="0"/>
              </a:rPr>
              <a:t>Due in part to having higher unmet HRSN, studies have shown that </a:t>
            </a:r>
            <a:r>
              <a:rPr lang="en-US" sz="1600" b="1" i="0" dirty="0">
                <a:solidFill>
                  <a:schemeClr val="bg1"/>
                </a:solidFill>
                <a:effectLst/>
                <a:latin typeface="Roboto" panose="02000000000000000000" pitchFamily="2" charset="0"/>
              </a:rPr>
              <a:t>diabetes impacts racial and ethnic minority and low-income adult populations </a:t>
            </a:r>
            <a:r>
              <a:rPr lang="en-US" sz="1600" b="0" i="0" dirty="0">
                <a:solidFill>
                  <a:schemeClr val="bg1"/>
                </a:solidFill>
                <a:effectLst/>
                <a:latin typeface="Roboto" panose="02000000000000000000" pitchFamily="2" charset="0"/>
              </a:rPr>
              <a:t>disproportionately as evidenced by a higher risk of type 2 diabetes and </a:t>
            </a:r>
            <a:r>
              <a:rPr lang="en-US" sz="1600" b="1" i="0" dirty="0">
                <a:solidFill>
                  <a:schemeClr val="bg1"/>
                </a:solidFill>
                <a:effectLst/>
                <a:latin typeface="Roboto" panose="02000000000000000000" pitchFamily="2" charset="0"/>
              </a:rPr>
              <a:t>higher rates of diabetes complications and mortality</a:t>
            </a:r>
            <a:r>
              <a:rPr lang="en-US" sz="1600" b="1" i="0" baseline="30000" dirty="0">
                <a:solidFill>
                  <a:schemeClr val="bg1"/>
                </a:solidFill>
                <a:effectLst/>
                <a:latin typeface="Roboto" panose="02000000000000000000" pitchFamily="2" charset="0"/>
                <a:hlinkClick r:id="rId5"/>
              </a:rPr>
              <a:t>2</a:t>
            </a:r>
            <a:r>
              <a:rPr lang="en-US" sz="1600" b="1" i="0" baseline="30000" dirty="0">
                <a:solidFill>
                  <a:schemeClr val="bg1"/>
                </a:solidFill>
                <a:effectLst/>
                <a:latin typeface="Roboto" panose="02000000000000000000" pitchFamily="2" charset="0"/>
              </a:rPr>
              <a:t>, </a:t>
            </a:r>
            <a:r>
              <a:rPr lang="en-US" sz="1600" b="1" i="0" baseline="30000" dirty="0">
                <a:solidFill>
                  <a:schemeClr val="bg1"/>
                </a:solidFill>
                <a:effectLst/>
                <a:latin typeface="Roboto" panose="02000000000000000000" pitchFamily="2" charset="0"/>
                <a:hlinkClick r:id="rId6"/>
              </a:rPr>
              <a:t>3</a:t>
            </a:r>
            <a:r>
              <a:rPr lang="en-US" sz="1600" b="1" i="0" baseline="30000" dirty="0">
                <a:solidFill>
                  <a:schemeClr val="bg1"/>
                </a:solidFill>
                <a:effectLst/>
                <a:latin typeface="Roboto" panose="02000000000000000000" pitchFamily="2" charset="0"/>
              </a:rPr>
              <a:t>, </a:t>
            </a:r>
            <a:r>
              <a:rPr lang="en-US" sz="1600" b="1" i="0" baseline="30000" dirty="0">
                <a:solidFill>
                  <a:schemeClr val="bg1"/>
                </a:solidFill>
                <a:effectLst/>
                <a:latin typeface="Roboto" panose="02000000000000000000" pitchFamily="2" charset="0"/>
                <a:hlinkClick r:id="rId7"/>
              </a:rPr>
              <a:t>4</a:t>
            </a:r>
            <a:r>
              <a:rPr lang="en-US" sz="1600" b="0" i="0" dirty="0">
                <a:solidFill>
                  <a:schemeClr val="bg1"/>
                </a:solidFill>
                <a:effectLst/>
                <a:latin typeface="Roboto" panose="02000000000000000000" pitchFamily="2" charset="0"/>
              </a:rPr>
              <a:t>.</a:t>
            </a:r>
            <a:endParaRPr lang="en-US" sz="1600" dirty="0">
              <a:solidFill>
                <a:schemeClr val="bg1"/>
              </a:solidFill>
            </a:endParaRPr>
          </a:p>
        </p:txBody>
      </p:sp>
      <p:sp>
        <p:nvSpPr>
          <p:cNvPr id="7" name="Rectangle 6">
            <a:extLst>
              <a:ext uri="{FF2B5EF4-FFF2-40B4-BE49-F238E27FC236}">
                <a16:creationId xmlns:a16="http://schemas.microsoft.com/office/drawing/2014/main" id="{214B4115-6F41-78C8-13ED-2EC18FC66DA1}"/>
              </a:ext>
            </a:extLst>
          </p:cNvPr>
          <p:cNvSpPr/>
          <p:nvPr/>
        </p:nvSpPr>
        <p:spPr>
          <a:xfrm>
            <a:off x="8577943" y="1712687"/>
            <a:ext cx="183284" cy="30562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C17153B-2142-2B94-B617-09A1533D4CE5}"/>
              </a:ext>
            </a:extLst>
          </p:cNvPr>
          <p:cNvSpPr/>
          <p:nvPr/>
        </p:nvSpPr>
        <p:spPr>
          <a:xfrm>
            <a:off x="851573" y="1764820"/>
            <a:ext cx="183284" cy="30562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7F41EB1-8E3F-7169-E570-D39970E07DC6}"/>
              </a:ext>
            </a:extLst>
          </p:cNvPr>
          <p:cNvSpPr txBox="1"/>
          <p:nvPr/>
        </p:nvSpPr>
        <p:spPr>
          <a:xfrm>
            <a:off x="996702" y="4829032"/>
            <a:ext cx="7619394" cy="253916"/>
          </a:xfrm>
          <a:prstGeom prst="rect">
            <a:avLst/>
          </a:prstGeom>
          <a:noFill/>
        </p:spPr>
        <p:txBody>
          <a:bodyPr wrap="none" rtlCol="0">
            <a:spAutoFit/>
          </a:bodyPr>
          <a:lstStyle/>
          <a:p>
            <a:r>
              <a:rPr lang="en-US" sz="1050" dirty="0"/>
              <a:t>Source information: National DPP Coverage Toolkit </a:t>
            </a:r>
            <a:r>
              <a:rPr lang="en-US" sz="1050" dirty="0">
                <a:hlinkClick r:id="rId8"/>
              </a:rPr>
              <a:t>Connecting SDOH and HRSN to Prediabetes and Type 2 Diabetes </a:t>
            </a:r>
            <a:r>
              <a:rPr lang="en-US" sz="1050" dirty="0"/>
              <a:t>page</a:t>
            </a:r>
          </a:p>
        </p:txBody>
      </p:sp>
    </p:spTree>
    <p:extLst>
      <p:ext uri="{BB962C8B-B14F-4D97-AF65-F5344CB8AC3E}">
        <p14:creationId xmlns:p14="http://schemas.microsoft.com/office/powerpoint/2010/main" val="29694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92EDA-4E5D-CEBC-338E-9437BEA980AF}"/>
              </a:ext>
            </a:extLst>
          </p:cNvPr>
          <p:cNvSpPr>
            <a:spLocks noGrp="1"/>
          </p:cNvSpPr>
          <p:nvPr>
            <p:ph type="title"/>
          </p:nvPr>
        </p:nvSpPr>
        <p:spPr>
          <a:xfrm>
            <a:off x="851573" y="191827"/>
            <a:ext cx="8182258" cy="662503"/>
          </a:xfrm>
        </p:spPr>
        <p:txBody>
          <a:bodyPr>
            <a:normAutofit fontScale="90000"/>
          </a:bodyPr>
          <a:lstStyle/>
          <a:p>
            <a:r>
              <a:rPr lang="en-US" dirty="0"/>
              <a:t>Connecting SDOH and Diabetes in [</a:t>
            </a:r>
            <a:r>
              <a:rPr lang="en-US" dirty="0">
                <a:highlight>
                  <a:srgbClr val="C0C0C0"/>
                </a:highlight>
              </a:rPr>
              <a:t>STATE</a:t>
            </a:r>
            <a:r>
              <a:rPr lang="en-US" dirty="0"/>
              <a:t>]</a:t>
            </a:r>
          </a:p>
        </p:txBody>
      </p:sp>
      <p:sp>
        <p:nvSpPr>
          <p:cNvPr id="6" name="Freeform: Shape 5">
            <a:extLst>
              <a:ext uri="{FF2B5EF4-FFF2-40B4-BE49-F238E27FC236}">
                <a16:creationId xmlns:a16="http://schemas.microsoft.com/office/drawing/2014/main" id="{6DDF070E-1CA8-A54B-2C0B-118EE2772047}"/>
              </a:ext>
            </a:extLst>
          </p:cNvPr>
          <p:cNvSpPr/>
          <p:nvPr/>
        </p:nvSpPr>
        <p:spPr>
          <a:xfrm>
            <a:off x="826291" y="1500335"/>
            <a:ext cx="2007873" cy="849452"/>
          </a:xfrm>
          <a:custGeom>
            <a:avLst/>
            <a:gdLst>
              <a:gd name="connsiteX0" fmla="*/ 0 w 3263682"/>
              <a:gd name="connsiteY0" fmla="*/ 195821 h 1958209"/>
              <a:gd name="connsiteX1" fmla="*/ 195821 w 3263682"/>
              <a:gd name="connsiteY1" fmla="*/ 0 h 1958209"/>
              <a:gd name="connsiteX2" fmla="*/ 3067861 w 3263682"/>
              <a:gd name="connsiteY2" fmla="*/ 0 h 1958209"/>
              <a:gd name="connsiteX3" fmla="*/ 3263682 w 3263682"/>
              <a:gd name="connsiteY3" fmla="*/ 195821 h 1958209"/>
              <a:gd name="connsiteX4" fmla="*/ 3263682 w 3263682"/>
              <a:gd name="connsiteY4" fmla="*/ 1762388 h 1958209"/>
              <a:gd name="connsiteX5" fmla="*/ 3067861 w 3263682"/>
              <a:gd name="connsiteY5" fmla="*/ 1958209 h 1958209"/>
              <a:gd name="connsiteX6" fmla="*/ 195821 w 3263682"/>
              <a:gd name="connsiteY6" fmla="*/ 1958209 h 1958209"/>
              <a:gd name="connsiteX7" fmla="*/ 0 w 3263682"/>
              <a:gd name="connsiteY7" fmla="*/ 1762388 h 1958209"/>
              <a:gd name="connsiteX8" fmla="*/ 0 w 3263682"/>
              <a:gd name="connsiteY8" fmla="*/ 195821 h 195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3682" h="1958209">
                <a:moveTo>
                  <a:pt x="0" y="195821"/>
                </a:moveTo>
                <a:cubicBezTo>
                  <a:pt x="0" y="87672"/>
                  <a:pt x="87672" y="0"/>
                  <a:pt x="195821" y="0"/>
                </a:cubicBezTo>
                <a:lnTo>
                  <a:pt x="3067861" y="0"/>
                </a:lnTo>
                <a:cubicBezTo>
                  <a:pt x="3176010" y="0"/>
                  <a:pt x="3263682" y="87672"/>
                  <a:pt x="3263682" y="195821"/>
                </a:cubicBezTo>
                <a:lnTo>
                  <a:pt x="3263682" y="1762388"/>
                </a:lnTo>
                <a:cubicBezTo>
                  <a:pt x="3263682" y="1870537"/>
                  <a:pt x="3176010" y="1958209"/>
                  <a:pt x="3067861" y="1958209"/>
                </a:cubicBezTo>
                <a:lnTo>
                  <a:pt x="195821" y="1958209"/>
                </a:lnTo>
                <a:cubicBezTo>
                  <a:pt x="87672" y="1958209"/>
                  <a:pt x="0" y="1870537"/>
                  <a:pt x="0" y="1762388"/>
                </a:cubicBezTo>
                <a:lnTo>
                  <a:pt x="0" y="195821"/>
                </a:lnTo>
                <a:close/>
              </a:path>
            </a:pathLst>
          </a:custGeom>
          <a:solidFill>
            <a:schemeClr val="accent6">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05004" tIns="305004" rIns="305004" bIns="305004" numCol="1" spcCol="1270" anchor="ctr" anchorCtr="0">
            <a:noAutofit/>
          </a:bodyPr>
          <a:lstStyle/>
          <a:p>
            <a:pPr marL="0" lvl="0" indent="0" algn="ctr" defTabSz="2889250">
              <a:lnSpc>
                <a:spcPct val="90000"/>
              </a:lnSpc>
              <a:spcBef>
                <a:spcPct val="0"/>
              </a:spcBef>
              <a:spcAft>
                <a:spcPct val="35000"/>
              </a:spcAft>
              <a:buNone/>
            </a:pPr>
            <a:r>
              <a:rPr lang="en-US" sz="1200" kern="1200" dirty="0"/>
              <a:t>Lower income and unemployment</a:t>
            </a:r>
          </a:p>
          <a:p>
            <a:pPr marL="0" lvl="0" indent="0" algn="ctr" defTabSz="2889250">
              <a:lnSpc>
                <a:spcPct val="90000"/>
              </a:lnSpc>
              <a:spcBef>
                <a:spcPct val="0"/>
              </a:spcBef>
              <a:spcAft>
                <a:spcPct val="35000"/>
              </a:spcAft>
              <a:buNone/>
            </a:pPr>
            <a:r>
              <a:rPr lang="en-US" sz="1200" dirty="0">
                <a:highlight>
                  <a:srgbClr val="C0C0C0"/>
                </a:highlight>
              </a:rPr>
              <a:t>___%</a:t>
            </a:r>
            <a:endParaRPr lang="en-US" sz="1200" kern="1200" dirty="0">
              <a:highlight>
                <a:srgbClr val="C0C0C0"/>
              </a:highlight>
            </a:endParaRPr>
          </a:p>
        </p:txBody>
      </p:sp>
      <p:sp>
        <p:nvSpPr>
          <p:cNvPr id="7" name="Freeform: Shape 6">
            <a:extLst>
              <a:ext uri="{FF2B5EF4-FFF2-40B4-BE49-F238E27FC236}">
                <a16:creationId xmlns:a16="http://schemas.microsoft.com/office/drawing/2014/main" id="{D638D66A-E51F-53E9-8B31-FD9F8CB43990}"/>
              </a:ext>
            </a:extLst>
          </p:cNvPr>
          <p:cNvSpPr/>
          <p:nvPr/>
        </p:nvSpPr>
        <p:spPr>
          <a:xfrm>
            <a:off x="2989145" y="1749508"/>
            <a:ext cx="482985" cy="351107"/>
          </a:xfrm>
          <a:custGeom>
            <a:avLst/>
            <a:gdLst>
              <a:gd name="connsiteX0" fmla="*/ 0 w 691900"/>
              <a:gd name="connsiteY0" fmla="*/ 161879 h 809393"/>
              <a:gd name="connsiteX1" fmla="*/ 345950 w 691900"/>
              <a:gd name="connsiteY1" fmla="*/ 161879 h 809393"/>
              <a:gd name="connsiteX2" fmla="*/ 345950 w 691900"/>
              <a:gd name="connsiteY2" fmla="*/ 0 h 809393"/>
              <a:gd name="connsiteX3" fmla="*/ 691900 w 691900"/>
              <a:gd name="connsiteY3" fmla="*/ 404697 h 809393"/>
              <a:gd name="connsiteX4" fmla="*/ 345950 w 691900"/>
              <a:gd name="connsiteY4" fmla="*/ 809393 h 809393"/>
              <a:gd name="connsiteX5" fmla="*/ 345950 w 691900"/>
              <a:gd name="connsiteY5" fmla="*/ 647514 h 809393"/>
              <a:gd name="connsiteX6" fmla="*/ 0 w 691900"/>
              <a:gd name="connsiteY6" fmla="*/ 647514 h 809393"/>
              <a:gd name="connsiteX7" fmla="*/ 0 w 691900"/>
              <a:gd name="connsiteY7" fmla="*/ 161879 h 80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1900" h="809393">
                <a:moveTo>
                  <a:pt x="0" y="161879"/>
                </a:moveTo>
                <a:lnTo>
                  <a:pt x="345950" y="161879"/>
                </a:lnTo>
                <a:lnTo>
                  <a:pt x="345950" y="0"/>
                </a:lnTo>
                <a:lnTo>
                  <a:pt x="691900" y="404697"/>
                </a:lnTo>
                <a:lnTo>
                  <a:pt x="345950" y="809393"/>
                </a:lnTo>
                <a:lnTo>
                  <a:pt x="345950" y="647514"/>
                </a:lnTo>
                <a:lnTo>
                  <a:pt x="0" y="647514"/>
                </a:lnTo>
                <a:lnTo>
                  <a:pt x="0" y="161879"/>
                </a:lnTo>
                <a:close/>
              </a:path>
            </a:pathLst>
          </a:custGeom>
          <a:solidFill>
            <a:schemeClr val="accent2"/>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61879" rIns="207570" bIns="161879"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0" name="Freeform: Shape 9">
            <a:extLst>
              <a:ext uri="{FF2B5EF4-FFF2-40B4-BE49-F238E27FC236}">
                <a16:creationId xmlns:a16="http://schemas.microsoft.com/office/drawing/2014/main" id="{3C80B74D-BDF8-EF8A-278D-AD037E9A214F}"/>
              </a:ext>
            </a:extLst>
          </p:cNvPr>
          <p:cNvSpPr/>
          <p:nvPr/>
        </p:nvSpPr>
        <p:spPr>
          <a:xfrm>
            <a:off x="823709" y="2453609"/>
            <a:ext cx="2007873" cy="849452"/>
          </a:xfrm>
          <a:custGeom>
            <a:avLst/>
            <a:gdLst>
              <a:gd name="connsiteX0" fmla="*/ 0 w 3263682"/>
              <a:gd name="connsiteY0" fmla="*/ 195821 h 1958209"/>
              <a:gd name="connsiteX1" fmla="*/ 195821 w 3263682"/>
              <a:gd name="connsiteY1" fmla="*/ 0 h 1958209"/>
              <a:gd name="connsiteX2" fmla="*/ 3067861 w 3263682"/>
              <a:gd name="connsiteY2" fmla="*/ 0 h 1958209"/>
              <a:gd name="connsiteX3" fmla="*/ 3263682 w 3263682"/>
              <a:gd name="connsiteY3" fmla="*/ 195821 h 1958209"/>
              <a:gd name="connsiteX4" fmla="*/ 3263682 w 3263682"/>
              <a:gd name="connsiteY4" fmla="*/ 1762388 h 1958209"/>
              <a:gd name="connsiteX5" fmla="*/ 3067861 w 3263682"/>
              <a:gd name="connsiteY5" fmla="*/ 1958209 h 1958209"/>
              <a:gd name="connsiteX6" fmla="*/ 195821 w 3263682"/>
              <a:gd name="connsiteY6" fmla="*/ 1958209 h 1958209"/>
              <a:gd name="connsiteX7" fmla="*/ 0 w 3263682"/>
              <a:gd name="connsiteY7" fmla="*/ 1762388 h 1958209"/>
              <a:gd name="connsiteX8" fmla="*/ 0 w 3263682"/>
              <a:gd name="connsiteY8" fmla="*/ 195821 h 195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3682" h="1958209">
                <a:moveTo>
                  <a:pt x="0" y="195821"/>
                </a:moveTo>
                <a:cubicBezTo>
                  <a:pt x="0" y="87672"/>
                  <a:pt x="87672" y="0"/>
                  <a:pt x="195821" y="0"/>
                </a:cubicBezTo>
                <a:lnTo>
                  <a:pt x="3067861" y="0"/>
                </a:lnTo>
                <a:cubicBezTo>
                  <a:pt x="3176010" y="0"/>
                  <a:pt x="3263682" y="87672"/>
                  <a:pt x="3263682" y="195821"/>
                </a:cubicBezTo>
                <a:lnTo>
                  <a:pt x="3263682" y="1762388"/>
                </a:lnTo>
                <a:cubicBezTo>
                  <a:pt x="3263682" y="1870537"/>
                  <a:pt x="3176010" y="1958209"/>
                  <a:pt x="3067861" y="1958209"/>
                </a:cubicBezTo>
                <a:lnTo>
                  <a:pt x="195821" y="1958209"/>
                </a:lnTo>
                <a:cubicBezTo>
                  <a:pt x="87672" y="1958209"/>
                  <a:pt x="0" y="1870537"/>
                  <a:pt x="0" y="1762388"/>
                </a:cubicBezTo>
                <a:lnTo>
                  <a:pt x="0" y="195821"/>
                </a:lnTo>
                <a:close/>
              </a:path>
            </a:pathLst>
          </a:custGeom>
          <a:solidFill>
            <a:schemeClr val="accent6">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05004" tIns="305004" rIns="305004" bIns="305004" numCol="1" spcCol="1270" anchor="ctr" anchorCtr="0">
            <a:noAutofit/>
          </a:bodyPr>
          <a:lstStyle/>
          <a:p>
            <a:pPr marL="0" lvl="0" indent="0" algn="ctr" defTabSz="2889250">
              <a:lnSpc>
                <a:spcPct val="90000"/>
              </a:lnSpc>
              <a:spcBef>
                <a:spcPct val="0"/>
              </a:spcBef>
              <a:spcAft>
                <a:spcPct val="35000"/>
              </a:spcAft>
              <a:buNone/>
            </a:pPr>
            <a:r>
              <a:rPr lang="en-US" sz="1200" dirty="0"/>
              <a:t>F</a:t>
            </a:r>
            <a:r>
              <a:rPr lang="en-US" sz="1200" kern="1200" dirty="0"/>
              <a:t>ood insecurity</a:t>
            </a:r>
          </a:p>
          <a:p>
            <a:pPr algn="ctr" defTabSz="2889250">
              <a:lnSpc>
                <a:spcPct val="90000"/>
              </a:lnSpc>
              <a:spcBef>
                <a:spcPct val="0"/>
              </a:spcBef>
              <a:spcAft>
                <a:spcPct val="35000"/>
              </a:spcAft>
            </a:pPr>
            <a:r>
              <a:rPr lang="en-US" sz="1200" dirty="0">
                <a:highlight>
                  <a:srgbClr val="C0C0C0"/>
                </a:highlight>
              </a:rPr>
              <a:t>___%</a:t>
            </a:r>
          </a:p>
        </p:txBody>
      </p:sp>
      <p:sp>
        <p:nvSpPr>
          <p:cNvPr id="11" name="Freeform: Shape 10">
            <a:extLst>
              <a:ext uri="{FF2B5EF4-FFF2-40B4-BE49-F238E27FC236}">
                <a16:creationId xmlns:a16="http://schemas.microsoft.com/office/drawing/2014/main" id="{5035B711-16FE-176B-0D0E-A4962091D89A}"/>
              </a:ext>
            </a:extLst>
          </p:cNvPr>
          <p:cNvSpPr/>
          <p:nvPr/>
        </p:nvSpPr>
        <p:spPr>
          <a:xfrm>
            <a:off x="2986563" y="2702782"/>
            <a:ext cx="482985" cy="351107"/>
          </a:xfrm>
          <a:custGeom>
            <a:avLst/>
            <a:gdLst>
              <a:gd name="connsiteX0" fmla="*/ 0 w 691900"/>
              <a:gd name="connsiteY0" fmla="*/ 161879 h 809393"/>
              <a:gd name="connsiteX1" fmla="*/ 345950 w 691900"/>
              <a:gd name="connsiteY1" fmla="*/ 161879 h 809393"/>
              <a:gd name="connsiteX2" fmla="*/ 345950 w 691900"/>
              <a:gd name="connsiteY2" fmla="*/ 0 h 809393"/>
              <a:gd name="connsiteX3" fmla="*/ 691900 w 691900"/>
              <a:gd name="connsiteY3" fmla="*/ 404697 h 809393"/>
              <a:gd name="connsiteX4" fmla="*/ 345950 w 691900"/>
              <a:gd name="connsiteY4" fmla="*/ 809393 h 809393"/>
              <a:gd name="connsiteX5" fmla="*/ 345950 w 691900"/>
              <a:gd name="connsiteY5" fmla="*/ 647514 h 809393"/>
              <a:gd name="connsiteX6" fmla="*/ 0 w 691900"/>
              <a:gd name="connsiteY6" fmla="*/ 647514 h 809393"/>
              <a:gd name="connsiteX7" fmla="*/ 0 w 691900"/>
              <a:gd name="connsiteY7" fmla="*/ 161879 h 80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1900" h="809393">
                <a:moveTo>
                  <a:pt x="0" y="161879"/>
                </a:moveTo>
                <a:lnTo>
                  <a:pt x="345950" y="161879"/>
                </a:lnTo>
                <a:lnTo>
                  <a:pt x="345950" y="0"/>
                </a:lnTo>
                <a:lnTo>
                  <a:pt x="691900" y="404697"/>
                </a:lnTo>
                <a:lnTo>
                  <a:pt x="345950" y="809393"/>
                </a:lnTo>
                <a:lnTo>
                  <a:pt x="345950" y="647514"/>
                </a:lnTo>
                <a:lnTo>
                  <a:pt x="0" y="647514"/>
                </a:lnTo>
                <a:lnTo>
                  <a:pt x="0" y="161879"/>
                </a:lnTo>
                <a:close/>
              </a:path>
            </a:pathLst>
          </a:custGeom>
          <a:solidFill>
            <a:schemeClr val="accent2"/>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61879" rIns="207570" bIns="161879"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2" name="Freeform: Shape 11">
            <a:extLst>
              <a:ext uri="{FF2B5EF4-FFF2-40B4-BE49-F238E27FC236}">
                <a16:creationId xmlns:a16="http://schemas.microsoft.com/office/drawing/2014/main" id="{C2211004-CABB-E36A-F473-084EAEDF6EE0}"/>
              </a:ext>
            </a:extLst>
          </p:cNvPr>
          <p:cNvSpPr/>
          <p:nvPr/>
        </p:nvSpPr>
        <p:spPr>
          <a:xfrm>
            <a:off x="3639586" y="1621035"/>
            <a:ext cx="2220685" cy="2514600"/>
          </a:xfrm>
          <a:custGeom>
            <a:avLst/>
            <a:gdLst>
              <a:gd name="connsiteX0" fmla="*/ 0 w 3263682"/>
              <a:gd name="connsiteY0" fmla="*/ 195821 h 1958209"/>
              <a:gd name="connsiteX1" fmla="*/ 195821 w 3263682"/>
              <a:gd name="connsiteY1" fmla="*/ 0 h 1958209"/>
              <a:gd name="connsiteX2" fmla="*/ 3067861 w 3263682"/>
              <a:gd name="connsiteY2" fmla="*/ 0 h 1958209"/>
              <a:gd name="connsiteX3" fmla="*/ 3263682 w 3263682"/>
              <a:gd name="connsiteY3" fmla="*/ 195821 h 1958209"/>
              <a:gd name="connsiteX4" fmla="*/ 3263682 w 3263682"/>
              <a:gd name="connsiteY4" fmla="*/ 1762388 h 1958209"/>
              <a:gd name="connsiteX5" fmla="*/ 3067861 w 3263682"/>
              <a:gd name="connsiteY5" fmla="*/ 1958209 h 1958209"/>
              <a:gd name="connsiteX6" fmla="*/ 195821 w 3263682"/>
              <a:gd name="connsiteY6" fmla="*/ 1958209 h 1958209"/>
              <a:gd name="connsiteX7" fmla="*/ 0 w 3263682"/>
              <a:gd name="connsiteY7" fmla="*/ 1762388 h 1958209"/>
              <a:gd name="connsiteX8" fmla="*/ 0 w 3263682"/>
              <a:gd name="connsiteY8" fmla="*/ 195821 h 195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3682" h="1958209">
                <a:moveTo>
                  <a:pt x="0" y="195821"/>
                </a:moveTo>
                <a:cubicBezTo>
                  <a:pt x="0" y="87672"/>
                  <a:pt x="87672" y="0"/>
                  <a:pt x="195821" y="0"/>
                </a:cubicBezTo>
                <a:lnTo>
                  <a:pt x="3067861" y="0"/>
                </a:lnTo>
                <a:cubicBezTo>
                  <a:pt x="3176010" y="0"/>
                  <a:pt x="3263682" y="87672"/>
                  <a:pt x="3263682" y="195821"/>
                </a:cubicBezTo>
                <a:lnTo>
                  <a:pt x="3263682" y="1762388"/>
                </a:lnTo>
                <a:cubicBezTo>
                  <a:pt x="3263682" y="1870537"/>
                  <a:pt x="3176010" y="1958209"/>
                  <a:pt x="3067861" y="1958209"/>
                </a:cubicBezTo>
                <a:lnTo>
                  <a:pt x="195821" y="1958209"/>
                </a:lnTo>
                <a:cubicBezTo>
                  <a:pt x="87672" y="1958209"/>
                  <a:pt x="0" y="1870537"/>
                  <a:pt x="0" y="1762388"/>
                </a:cubicBezTo>
                <a:lnTo>
                  <a:pt x="0" y="195821"/>
                </a:lnTo>
                <a:close/>
              </a:path>
            </a:pathLst>
          </a:custGeom>
          <a:solidFill>
            <a:schemeClr val="tx1"/>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05004" tIns="305004" rIns="305004" bIns="305004" numCol="1" spcCol="1270" anchor="ctr" anchorCtr="0">
            <a:noAutofit/>
          </a:bodyPr>
          <a:lstStyle/>
          <a:p>
            <a:pPr marL="0" lvl="0" indent="0" algn="ctr" defTabSz="2889250">
              <a:lnSpc>
                <a:spcPct val="90000"/>
              </a:lnSpc>
              <a:spcBef>
                <a:spcPct val="0"/>
              </a:spcBef>
              <a:spcAft>
                <a:spcPct val="35000"/>
              </a:spcAft>
              <a:buNone/>
            </a:pPr>
            <a:r>
              <a:rPr lang="en-US" sz="2000" kern="1200" dirty="0"/>
              <a:t>Increased rates of and/or complications associated with type 2 diabetes</a:t>
            </a:r>
          </a:p>
        </p:txBody>
      </p:sp>
      <p:sp>
        <p:nvSpPr>
          <p:cNvPr id="15" name="Freeform: Shape 14">
            <a:extLst>
              <a:ext uri="{FF2B5EF4-FFF2-40B4-BE49-F238E27FC236}">
                <a16:creationId xmlns:a16="http://schemas.microsoft.com/office/drawing/2014/main" id="{A0A5F751-F303-476F-B8E1-C924FA1F3782}"/>
              </a:ext>
            </a:extLst>
          </p:cNvPr>
          <p:cNvSpPr/>
          <p:nvPr/>
        </p:nvSpPr>
        <p:spPr>
          <a:xfrm flipH="1">
            <a:off x="6027727" y="1749508"/>
            <a:ext cx="482985" cy="351107"/>
          </a:xfrm>
          <a:custGeom>
            <a:avLst/>
            <a:gdLst>
              <a:gd name="connsiteX0" fmla="*/ 0 w 691900"/>
              <a:gd name="connsiteY0" fmla="*/ 161879 h 809393"/>
              <a:gd name="connsiteX1" fmla="*/ 345950 w 691900"/>
              <a:gd name="connsiteY1" fmla="*/ 161879 h 809393"/>
              <a:gd name="connsiteX2" fmla="*/ 345950 w 691900"/>
              <a:gd name="connsiteY2" fmla="*/ 0 h 809393"/>
              <a:gd name="connsiteX3" fmla="*/ 691900 w 691900"/>
              <a:gd name="connsiteY3" fmla="*/ 404697 h 809393"/>
              <a:gd name="connsiteX4" fmla="*/ 345950 w 691900"/>
              <a:gd name="connsiteY4" fmla="*/ 809393 h 809393"/>
              <a:gd name="connsiteX5" fmla="*/ 345950 w 691900"/>
              <a:gd name="connsiteY5" fmla="*/ 647514 h 809393"/>
              <a:gd name="connsiteX6" fmla="*/ 0 w 691900"/>
              <a:gd name="connsiteY6" fmla="*/ 647514 h 809393"/>
              <a:gd name="connsiteX7" fmla="*/ 0 w 691900"/>
              <a:gd name="connsiteY7" fmla="*/ 161879 h 80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1900" h="809393">
                <a:moveTo>
                  <a:pt x="0" y="161879"/>
                </a:moveTo>
                <a:lnTo>
                  <a:pt x="345950" y="161879"/>
                </a:lnTo>
                <a:lnTo>
                  <a:pt x="345950" y="0"/>
                </a:lnTo>
                <a:lnTo>
                  <a:pt x="691900" y="404697"/>
                </a:lnTo>
                <a:lnTo>
                  <a:pt x="345950" y="809393"/>
                </a:lnTo>
                <a:lnTo>
                  <a:pt x="345950" y="647514"/>
                </a:lnTo>
                <a:lnTo>
                  <a:pt x="0" y="647514"/>
                </a:lnTo>
                <a:lnTo>
                  <a:pt x="0" y="161879"/>
                </a:lnTo>
                <a:close/>
              </a:path>
            </a:pathLst>
          </a:custGeom>
          <a:solidFill>
            <a:schemeClr val="accent2"/>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61879" rIns="207570" bIns="161879"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6" name="Freeform: Shape 15">
            <a:extLst>
              <a:ext uri="{FF2B5EF4-FFF2-40B4-BE49-F238E27FC236}">
                <a16:creationId xmlns:a16="http://schemas.microsoft.com/office/drawing/2014/main" id="{C89A42FE-EE9E-E7C8-0008-149F05380A00}"/>
              </a:ext>
            </a:extLst>
          </p:cNvPr>
          <p:cNvSpPr/>
          <p:nvPr/>
        </p:nvSpPr>
        <p:spPr>
          <a:xfrm>
            <a:off x="6665693" y="1500335"/>
            <a:ext cx="2011680" cy="849452"/>
          </a:xfrm>
          <a:custGeom>
            <a:avLst/>
            <a:gdLst>
              <a:gd name="connsiteX0" fmla="*/ 0 w 3263682"/>
              <a:gd name="connsiteY0" fmla="*/ 195821 h 1958209"/>
              <a:gd name="connsiteX1" fmla="*/ 195821 w 3263682"/>
              <a:gd name="connsiteY1" fmla="*/ 0 h 1958209"/>
              <a:gd name="connsiteX2" fmla="*/ 3067861 w 3263682"/>
              <a:gd name="connsiteY2" fmla="*/ 0 h 1958209"/>
              <a:gd name="connsiteX3" fmla="*/ 3263682 w 3263682"/>
              <a:gd name="connsiteY3" fmla="*/ 195821 h 1958209"/>
              <a:gd name="connsiteX4" fmla="*/ 3263682 w 3263682"/>
              <a:gd name="connsiteY4" fmla="*/ 1762388 h 1958209"/>
              <a:gd name="connsiteX5" fmla="*/ 3067861 w 3263682"/>
              <a:gd name="connsiteY5" fmla="*/ 1958209 h 1958209"/>
              <a:gd name="connsiteX6" fmla="*/ 195821 w 3263682"/>
              <a:gd name="connsiteY6" fmla="*/ 1958209 h 1958209"/>
              <a:gd name="connsiteX7" fmla="*/ 0 w 3263682"/>
              <a:gd name="connsiteY7" fmla="*/ 1762388 h 1958209"/>
              <a:gd name="connsiteX8" fmla="*/ 0 w 3263682"/>
              <a:gd name="connsiteY8" fmla="*/ 195821 h 195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3682" h="1958209">
                <a:moveTo>
                  <a:pt x="0" y="195821"/>
                </a:moveTo>
                <a:cubicBezTo>
                  <a:pt x="0" y="87672"/>
                  <a:pt x="87672" y="0"/>
                  <a:pt x="195821" y="0"/>
                </a:cubicBezTo>
                <a:lnTo>
                  <a:pt x="3067861" y="0"/>
                </a:lnTo>
                <a:cubicBezTo>
                  <a:pt x="3176010" y="0"/>
                  <a:pt x="3263682" y="87672"/>
                  <a:pt x="3263682" y="195821"/>
                </a:cubicBezTo>
                <a:lnTo>
                  <a:pt x="3263682" y="1762388"/>
                </a:lnTo>
                <a:cubicBezTo>
                  <a:pt x="3263682" y="1870537"/>
                  <a:pt x="3176010" y="1958209"/>
                  <a:pt x="3067861" y="1958209"/>
                </a:cubicBezTo>
                <a:lnTo>
                  <a:pt x="195821" y="1958209"/>
                </a:lnTo>
                <a:cubicBezTo>
                  <a:pt x="87672" y="1958209"/>
                  <a:pt x="0" y="1870537"/>
                  <a:pt x="0" y="1762388"/>
                </a:cubicBezTo>
                <a:lnTo>
                  <a:pt x="0" y="195821"/>
                </a:lnTo>
                <a:close/>
              </a:path>
            </a:pathLst>
          </a:custGeom>
          <a:solidFill>
            <a:schemeClr val="accent6">
              <a:lumMod val="75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05004" tIns="305004" rIns="305004" bIns="305004" numCol="1" spcCol="1270" anchor="ctr" anchorCtr="0">
            <a:noAutofit/>
          </a:bodyPr>
          <a:lstStyle/>
          <a:p>
            <a:pPr marL="0" lvl="0" indent="0" algn="ctr" defTabSz="2889250">
              <a:lnSpc>
                <a:spcPct val="90000"/>
              </a:lnSpc>
              <a:spcBef>
                <a:spcPct val="0"/>
              </a:spcBef>
              <a:spcAft>
                <a:spcPct val="35000"/>
              </a:spcAft>
              <a:buNone/>
            </a:pPr>
            <a:r>
              <a:rPr lang="en-US" sz="1200" kern="1200" dirty="0"/>
              <a:t>Housing insecurity</a:t>
            </a:r>
          </a:p>
          <a:p>
            <a:pPr algn="ctr" defTabSz="2889250">
              <a:lnSpc>
                <a:spcPct val="90000"/>
              </a:lnSpc>
              <a:spcBef>
                <a:spcPct val="0"/>
              </a:spcBef>
              <a:spcAft>
                <a:spcPct val="35000"/>
              </a:spcAft>
            </a:pPr>
            <a:r>
              <a:rPr lang="en-US" sz="1200" dirty="0">
                <a:highlight>
                  <a:srgbClr val="C0C0C0"/>
                </a:highlight>
              </a:rPr>
              <a:t>___%</a:t>
            </a:r>
          </a:p>
        </p:txBody>
      </p:sp>
      <p:sp>
        <p:nvSpPr>
          <p:cNvPr id="18" name="Freeform: Shape 17">
            <a:extLst>
              <a:ext uri="{FF2B5EF4-FFF2-40B4-BE49-F238E27FC236}">
                <a16:creationId xmlns:a16="http://schemas.microsoft.com/office/drawing/2014/main" id="{0A7FB771-FD47-1FE0-F2B0-22E0075D17AD}"/>
              </a:ext>
            </a:extLst>
          </p:cNvPr>
          <p:cNvSpPr/>
          <p:nvPr/>
        </p:nvSpPr>
        <p:spPr>
          <a:xfrm>
            <a:off x="823709" y="3411449"/>
            <a:ext cx="2007873" cy="849452"/>
          </a:xfrm>
          <a:custGeom>
            <a:avLst/>
            <a:gdLst>
              <a:gd name="connsiteX0" fmla="*/ 0 w 3263682"/>
              <a:gd name="connsiteY0" fmla="*/ 195821 h 1958209"/>
              <a:gd name="connsiteX1" fmla="*/ 195821 w 3263682"/>
              <a:gd name="connsiteY1" fmla="*/ 0 h 1958209"/>
              <a:gd name="connsiteX2" fmla="*/ 3067861 w 3263682"/>
              <a:gd name="connsiteY2" fmla="*/ 0 h 1958209"/>
              <a:gd name="connsiteX3" fmla="*/ 3263682 w 3263682"/>
              <a:gd name="connsiteY3" fmla="*/ 195821 h 1958209"/>
              <a:gd name="connsiteX4" fmla="*/ 3263682 w 3263682"/>
              <a:gd name="connsiteY4" fmla="*/ 1762388 h 1958209"/>
              <a:gd name="connsiteX5" fmla="*/ 3067861 w 3263682"/>
              <a:gd name="connsiteY5" fmla="*/ 1958209 h 1958209"/>
              <a:gd name="connsiteX6" fmla="*/ 195821 w 3263682"/>
              <a:gd name="connsiteY6" fmla="*/ 1958209 h 1958209"/>
              <a:gd name="connsiteX7" fmla="*/ 0 w 3263682"/>
              <a:gd name="connsiteY7" fmla="*/ 1762388 h 1958209"/>
              <a:gd name="connsiteX8" fmla="*/ 0 w 3263682"/>
              <a:gd name="connsiteY8" fmla="*/ 195821 h 195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3682" h="1958209">
                <a:moveTo>
                  <a:pt x="0" y="195821"/>
                </a:moveTo>
                <a:cubicBezTo>
                  <a:pt x="0" y="87672"/>
                  <a:pt x="87672" y="0"/>
                  <a:pt x="195821" y="0"/>
                </a:cubicBezTo>
                <a:lnTo>
                  <a:pt x="3067861" y="0"/>
                </a:lnTo>
                <a:cubicBezTo>
                  <a:pt x="3176010" y="0"/>
                  <a:pt x="3263682" y="87672"/>
                  <a:pt x="3263682" y="195821"/>
                </a:cubicBezTo>
                <a:lnTo>
                  <a:pt x="3263682" y="1762388"/>
                </a:lnTo>
                <a:cubicBezTo>
                  <a:pt x="3263682" y="1870537"/>
                  <a:pt x="3176010" y="1958209"/>
                  <a:pt x="3067861" y="1958209"/>
                </a:cubicBezTo>
                <a:lnTo>
                  <a:pt x="195821" y="1958209"/>
                </a:lnTo>
                <a:cubicBezTo>
                  <a:pt x="87672" y="1958209"/>
                  <a:pt x="0" y="1870537"/>
                  <a:pt x="0" y="1762388"/>
                </a:cubicBezTo>
                <a:lnTo>
                  <a:pt x="0" y="195821"/>
                </a:lnTo>
                <a:close/>
              </a:path>
            </a:pathLst>
          </a:custGeom>
          <a:solidFill>
            <a:schemeClr val="accent6">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05004" tIns="305004" rIns="305004" bIns="305004" numCol="1" spcCol="1270" anchor="ctr" anchorCtr="0">
            <a:noAutofit/>
          </a:bodyPr>
          <a:lstStyle/>
          <a:p>
            <a:pPr marL="0" lvl="0" indent="0" algn="ctr" defTabSz="2889250">
              <a:lnSpc>
                <a:spcPct val="90000"/>
              </a:lnSpc>
              <a:spcBef>
                <a:spcPct val="0"/>
              </a:spcBef>
              <a:spcAft>
                <a:spcPct val="35000"/>
              </a:spcAft>
              <a:buNone/>
            </a:pPr>
            <a:r>
              <a:rPr lang="en-US" sz="1200" kern="1200" dirty="0"/>
              <a:t>Less than a high school education</a:t>
            </a:r>
          </a:p>
          <a:p>
            <a:pPr algn="ctr" defTabSz="2889250">
              <a:lnSpc>
                <a:spcPct val="90000"/>
              </a:lnSpc>
              <a:spcBef>
                <a:spcPct val="0"/>
              </a:spcBef>
              <a:spcAft>
                <a:spcPct val="35000"/>
              </a:spcAft>
            </a:pPr>
            <a:r>
              <a:rPr lang="en-US" sz="1200" dirty="0">
                <a:highlight>
                  <a:srgbClr val="C0C0C0"/>
                </a:highlight>
              </a:rPr>
              <a:t>___%</a:t>
            </a:r>
          </a:p>
        </p:txBody>
      </p:sp>
      <p:sp>
        <p:nvSpPr>
          <p:cNvPr id="19" name="Freeform: Shape 18">
            <a:extLst>
              <a:ext uri="{FF2B5EF4-FFF2-40B4-BE49-F238E27FC236}">
                <a16:creationId xmlns:a16="http://schemas.microsoft.com/office/drawing/2014/main" id="{281B24AF-AAF2-067A-13E2-8BBBFAAEA02E}"/>
              </a:ext>
            </a:extLst>
          </p:cNvPr>
          <p:cNvSpPr/>
          <p:nvPr/>
        </p:nvSpPr>
        <p:spPr>
          <a:xfrm>
            <a:off x="2986563" y="3660622"/>
            <a:ext cx="482985" cy="351107"/>
          </a:xfrm>
          <a:custGeom>
            <a:avLst/>
            <a:gdLst>
              <a:gd name="connsiteX0" fmla="*/ 0 w 691900"/>
              <a:gd name="connsiteY0" fmla="*/ 161879 h 809393"/>
              <a:gd name="connsiteX1" fmla="*/ 345950 w 691900"/>
              <a:gd name="connsiteY1" fmla="*/ 161879 h 809393"/>
              <a:gd name="connsiteX2" fmla="*/ 345950 w 691900"/>
              <a:gd name="connsiteY2" fmla="*/ 0 h 809393"/>
              <a:gd name="connsiteX3" fmla="*/ 691900 w 691900"/>
              <a:gd name="connsiteY3" fmla="*/ 404697 h 809393"/>
              <a:gd name="connsiteX4" fmla="*/ 345950 w 691900"/>
              <a:gd name="connsiteY4" fmla="*/ 809393 h 809393"/>
              <a:gd name="connsiteX5" fmla="*/ 345950 w 691900"/>
              <a:gd name="connsiteY5" fmla="*/ 647514 h 809393"/>
              <a:gd name="connsiteX6" fmla="*/ 0 w 691900"/>
              <a:gd name="connsiteY6" fmla="*/ 647514 h 809393"/>
              <a:gd name="connsiteX7" fmla="*/ 0 w 691900"/>
              <a:gd name="connsiteY7" fmla="*/ 161879 h 80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1900" h="809393">
                <a:moveTo>
                  <a:pt x="0" y="161879"/>
                </a:moveTo>
                <a:lnTo>
                  <a:pt x="345950" y="161879"/>
                </a:lnTo>
                <a:lnTo>
                  <a:pt x="345950" y="0"/>
                </a:lnTo>
                <a:lnTo>
                  <a:pt x="691900" y="404697"/>
                </a:lnTo>
                <a:lnTo>
                  <a:pt x="345950" y="809393"/>
                </a:lnTo>
                <a:lnTo>
                  <a:pt x="345950" y="647514"/>
                </a:lnTo>
                <a:lnTo>
                  <a:pt x="0" y="647514"/>
                </a:lnTo>
                <a:lnTo>
                  <a:pt x="0" y="161879"/>
                </a:lnTo>
                <a:close/>
              </a:path>
            </a:pathLst>
          </a:custGeom>
          <a:solidFill>
            <a:schemeClr val="accent2"/>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61879" rIns="207570" bIns="161879"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23" name="Freeform: Shape 22">
            <a:extLst>
              <a:ext uri="{FF2B5EF4-FFF2-40B4-BE49-F238E27FC236}">
                <a16:creationId xmlns:a16="http://schemas.microsoft.com/office/drawing/2014/main" id="{0DEF0AF3-C2E5-B96D-FE25-4990651B85A2}"/>
              </a:ext>
            </a:extLst>
          </p:cNvPr>
          <p:cNvSpPr/>
          <p:nvPr/>
        </p:nvSpPr>
        <p:spPr>
          <a:xfrm flipH="1">
            <a:off x="6027727" y="2702782"/>
            <a:ext cx="482985" cy="351107"/>
          </a:xfrm>
          <a:custGeom>
            <a:avLst/>
            <a:gdLst>
              <a:gd name="connsiteX0" fmla="*/ 0 w 691900"/>
              <a:gd name="connsiteY0" fmla="*/ 161879 h 809393"/>
              <a:gd name="connsiteX1" fmla="*/ 345950 w 691900"/>
              <a:gd name="connsiteY1" fmla="*/ 161879 h 809393"/>
              <a:gd name="connsiteX2" fmla="*/ 345950 w 691900"/>
              <a:gd name="connsiteY2" fmla="*/ 0 h 809393"/>
              <a:gd name="connsiteX3" fmla="*/ 691900 w 691900"/>
              <a:gd name="connsiteY3" fmla="*/ 404697 h 809393"/>
              <a:gd name="connsiteX4" fmla="*/ 345950 w 691900"/>
              <a:gd name="connsiteY4" fmla="*/ 809393 h 809393"/>
              <a:gd name="connsiteX5" fmla="*/ 345950 w 691900"/>
              <a:gd name="connsiteY5" fmla="*/ 647514 h 809393"/>
              <a:gd name="connsiteX6" fmla="*/ 0 w 691900"/>
              <a:gd name="connsiteY6" fmla="*/ 647514 h 809393"/>
              <a:gd name="connsiteX7" fmla="*/ 0 w 691900"/>
              <a:gd name="connsiteY7" fmla="*/ 161879 h 80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1900" h="809393">
                <a:moveTo>
                  <a:pt x="0" y="161879"/>
                </a:moveTo>
                <a:lnTo>
                  <a:pt x="345950" y="161879"/>
                </a:lnTo>
                <a:lnTo>
                  <a:pt x="345950" y="0"/>
                </a:lnTo>
                <a:lnTo>
                  <a:pt x="691900" y="404697"/>
                </a:lnTo>
                <a:lnTo>
                  <a:pt x="345950" y="809393"/>
                </a:lnTo>
                <a:lnTo>
                  <a:pt x="345950" y="647514"/>
                </a:lnTo>
                <a:lnTo>
                  <a:pt x="0" y="647514"/>
                </a:lnTo>
                <a:lnTo>
                  <a:pt x="0" y="161879"/>
                </a:lnTo>
                <a:close/>
              </a:path>
            </a:pathLst>
          </a:custGeom>
          <a:solidFill>
            <a:schemeClr val="accent2"/>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61879" rIns="207570" bIns="161879"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24" name="Freeform: Shape 23">
            <a:extLst>
              <a:ext uri="{FF2B5EF4-FFF2-40B4-BE49-F238E27FC236}">
                <a16:creationId xmlns:a16="http://schemas.microsoft.com/office/drawing/2014/main" id="{310D23A7-2CB8-381F-D144-21E66972072D}"/>
              </a:ext>
            </a:extLst>
          </p:cNvPr>
          <p:cNvSpPr/>
          <p:nvPr/>
        </p:nvSpPr>
        <p:spPr>
          <a:xfrm>
            <a:off x="6665693" y="2453609"/>
            <a:ext cx="2011680" cy="849452"/>
          </a:xfrm>
          <a:custGeom>
            <a:avLst/>
            <a:gdLst>
              <a:gd name="connsiteX0" fmla="*/ 0 w 3263682"/>
              <a:gd name="connsiteY0" fmla="*/ 195821 h 1958209"/>
              <a:gd name="connsiteX1" fmla="*/ 195821 w 3263682"/>
              <a:gd name="connsiteY1" fmla="*/ 0 h 1958209"/>
              <a:gd name="connsiteX2" fmla="*/ 3067861 w 3263682"/>
              <a:gd name="connsiteY2" fmla="*/ 0 h 1958209"/>
              <a:gd name="connsiteX3" fmla="*/ 3263682 w 3263682"/>
              <a:gd name="connsiteY3" fmla="*/ 195821 h 1958209"/>
              <a:gd name="connsiteX4" fmla="*/ 3263682 w 3263682"/>
              <a:gd name="connsiteY4" fmla="*/ 1762388 h 1958209"/>
              <a:gd name="connsiteX5" fmla="*/ 3067861 w 3263682"/>
              <a:gd name="connsiteY5" fmla="*/ 1958209 h 1958209"/>
              <a:gd name="connsiteX6" fmla="*/ 195821 w 3263682"/>
              <a:gd name="connsiteY6" fmla="*/ 1958209 h 1958209"/>
              <a:gd name="connsiteX7" fmla="*/ 0 w 3263682"/>
              <a:gd name="connsiteY7" fmla="*/ 1762388 h 1958209"/>
              <a:gd name="connsiteX8" fmla="*/ 0 w 3263682"/>
              <a:gd name="connsiteY8" fmla="*/ 195821 h 195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3682" h="1958209">
                <a:moveTo>
                  <a:pt x="0" y="195821"/>
                </a:moveTo>
                <a:cubicBezTo>
                  <a:pt x="0" y="87672"/>
                  <a:pt x="87672" y="0"/>
                  <a:pt x="195821" y="0"/>
                </a:cubicBezTo>
                <a:lnTo>
                  <a:pt x="3067861" y="0"/>
                </a:lnTo>
                <a:cubicBezTo>
                  <a:pt x="3176010" y="0"/>
                  <a:pt x="3263682" y="87672"/>
                  <a:pt x="3263682" y="195821"/>
                </a:cubicBezTo>
                <a:lnTo>
                  <a:pt x="3263682" y="1762388"/>
                </a:lnTo>
                <a:cubicBezTo>
                  <a:pt x="3263682" y="1870537"/>
                  <a:pt x="3176010" y="1958209"/>
                  <a:pt x="3067861" y="1958209"/>
                </a:cubicBezTo>
                <a:lnTo>
                  <a:pt x="195821" y="1958209"/>
                </a:lnTo>
                <a:cubicBezTo>
                  <a:pt x="87672" y="1958209"/>
                  <a:pt x="0" y="1870537"/>
                  <a:pt x="0" y="1762388"/>
                </a:cubicBezTo>
                <a:lnTo>
                  <a:pt x="0" y="195821"/>
                </a:lnTo>
                <a:close/>
              </a:path>
            </a:pathLst>
          </a:custGeom>
          <a:solidFill>
            <a:schemeClr val="accent6">
              <a:lumMod val="75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05004" tIns="305004" rIns="305004" bIns="305004" numCol="1" spcCol="1270" anchor="ctr" anchorCtr="0">
            <a:noAutofit/>
          </a:bodyPr>
          <a:lstStyle/>
          <a:p>
            <a:pPr marL="0" lvl="0" indent="0" algn="ctr" defTabSz="2889250">
              <a:lnSpc>
                <a:spcPct val="90000"/>
              </a:lnSpc>
              <a:spcBef>
                <a:spcPct val="0"/>
              </a:spcBef>
              <a:spcAft>
                <a:spcPct val="35000"/>
              </a:spcAft>
              <a:buNone/>
            </a:pPr>
            <a:r>
              <a:rPr lang="en-US" sz="1200" dirty="0"/>
              <a:t>U</a:t>
            </a:r>
            <a:r>
              <a:rPr lang="en-US" sz="1200" kern="1200" dirty="0"/>
              <a:t>n-/under-insured or lower quality of care</a:t>
            </a:r>
          </a:p>
          <a:p>
            <a:pPr algn="ctr" defTabSz="2889250">
              <a:lnSpc>
                <a:spcPct val="90000"/>
              </a:lnSpc>
              <a:spcBef>
                <a:spcPct val="0"/>
              </a:spcBef>
              <a:spcAft>
                <a:spcPct val="35000"/>
              </a:spcAft>
            </a:pPr>
            <a:r>
              <a:rPr lang="en-US" sz="1200" dirty="0">
                <a:highlight>
                  <a:srgbClr val="C0C0C0"/>
                </a:highlight>
              </a:rPr>
              <a:t>___%</a:t>
            </a:r>
          </a:p>
        </p:txBody>
      </p:sp>
      <p:sp>
        <p:nvSpPr>
          <p:cNvPr id="27" name="Freeform: Shape 26">
            <a:extLst>
              <a:ext uri="{FF2B5EF4-FFF2-40B4-BE49-F238E27FC236}">
                <a16:creationId xmlns:a16="http://schemas.microsoft.com/office/drawing/2014/main" id="{950D491B-5BE5-BEED-9C1C-E578858641D0}"/>
              </a:ext>
            </a:extLst>
          </p:cNvPr>
          <p:cNvSpPr/>
          <p:nvPr/>
        </p:nvSpPr>
        <p:spPr>
          <a:xfrm flipH="1">
            <a:off x="6027727" y="3660622"/>
            <a:ext cx="482985" cy="351107"/>
          </a:xfrm>
          <a:custGeom>
            <a:avLst/>
            <a:gdLst>
              <a:gd name="connsiteX0" fmla="*/ 0 w 691900"/>
              <a:gd name="connsiteY0" fmla="*/ 161879 h 809393"/>
              <a:gd name="connsiteX1" fmla="*/ 345950 w 691900"/>
              <a:gd name="connsiteY1" fmla="*/ 161879 h 809393"/>
              <a:gd name="connsiteX2" fmla="*/ 345950 w 691900"/>
              <a:gd name="connsiteY2" fmla="*/ 0 h 809393"/>
              <a:gd name="connsiteX3" fmla="*/ 691900 w 691900"/>
              <a:gd name="connsiteY3" fmla="*/ 404697 h 809393"/>
              <a:gd name="connsiteX4" fmla="*/ 345950 w 691900"/>
              <a:gd name="connsiteY4" fmla="*/ 809393 h 809393"/>
              <a:gd name="connsiteX5" fmla="*/ 345950 w 691900"/>
              <a:gd name="connsiteY5" fmla="*/ 647514 h 809393"/>
              <a:gd name="connsiteX6" fmla="*/ 0 w 691900"/>
              <a:gd name="connsiteY6" fmla="*/ 647514 h 809393"/>
              <a:gd name="connsiteX7" fmla="*/ 0 w 691900"/>
              <a:gd name="connsiteY7" fmla="*/ 161879 h 80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1900" h="809393">
                <a:moveTo>
                  <a:pt x="0" y="161879"/>
                </a:moveTo>
                <a:lnTo>
                  <a:pt x="345950" y="161879"/>
                </a:lnTo>
                <a:lnTo>
                  <a:pt x="345950" y="0"/>
                </a:lnTo>
                <a:lnTo>
                  <a:pt x="691900" y="404697"/>
                </a:lnTo>
                <a:lnTo>
                  <a:pt x="345950" y="809393"/>
                </a:lnTo>
                <a:lnTo>
                  <a:pt x="345950" y="647514"/>
                </a:lnTo>
                <a:lnTo>
                  <a:pt x="0" y="647514"/>
                </a:lnTo>
                <a:lnTo>
                  <a:pt x="0" y="161879"/>
                </a:lnTo>
                <a:close/>
              </a:path>
            </a:pathLst>
          </a:custGeom>
          <a:solidFill>
            <a:schemeClr val="accent2"/>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61879" rIns="207570" bIns="161879"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28" name="Freeform: Shape 27">
            <a:extLst>
              <a:ext uri="{FF2B5EF4-FFF2-40B4-BE49-F238E27FC236}">
                <a16:creationId xmlns:a16="http://schemas.microsoft.com/office/drawing/2014/main" id="{D5A66797-5964-EBCD-AD42-9E0559DBE5BA}"/>
              </a:ext>
            </a:extLst>
          </p:cNvPr>
          <p:cNvSpPr/>
          <p:nvPr/>
        </p:nvSpPr>
        <p:spPr>
          <a:xfrm>
            <a:off x="6665693" y="3411449"/>
            <a:ext cx="2011680" cy="849452"/>
          </a:xfrm>
          <a:custGeom>
            <a:avLst/>
            <a:gdLst>
              <a:gd name="connsiteX0" fmla="*/ 0 w 3263682"/>
              <a:gd name="connsiteY0" fmla="*/ 195821 h 1958209"/>
              <a:gd name="connsiteX1" fmla="*/ 195821 w 3263682"/>
              <a:gd name="connsiteY1" fmla="*/ 0 h 1958209"/>
              <a:gd name="connsiteX2" fmla="*/ 3067861 w 3263682"/>
              <a:gd name="connsiteY2" fmla="*/ 0 h 1958209"/>
              <a:gd name="connsiteX3" fmla="*/ 3263682 w 3263682"/>
              <a:gd name="connsiteY3" fmla="*/ 195821 h 1958209"/>
              <a:gd name="connsiteX4" fmla="*/ 3263682 w 3263682"/>
              <a:gd name="connsiteY4" fmla="*/ 1762388 h 1958209"/>
              <a:gd name="connsiteX5" fmla="*/ 3067861 w 3263682"/>
              <a:gd name="connsiteY5" fmla="*/ 1958209 h 1958209"/>
              <a:gd name="connsiteX6" fmla="*/ 195821 w 3263682"/>
              <a:gd name="connsiteY6" fmla="*/ 1958209 h 1958209"/>
              <a:gd name="connsiteX7" fmla="*/ 0 w 3263682"/>
              <a:gd name="connsiteY7" fmla="*/ 1762388 h 1958209"/>
              <a:gd name="connsiteX8" fmla="*/ 0 w 3263682"/>
              <a:gd name="connsiteY8" fmla="*/ 195821 h 195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3682" h="1958209">
                <a:moveTo>
                  <a:pt x="0" y="195821"/>
                </a:moveTo>
                <a:cubicBezTo>
                  <a:pt x="0" y="87672"/>
                  <a:pt x="87672" y="0"/>
                  <a:pt x="195821" y="0"/>
                </a:cubicBezTo>
                <a:lnTo>
                  <a:pt x="3067861" y="0"/>
                </a:lnTo>
                <a:cubicBezTo>
                  <a:pt x="3176010" y="0"/>
                  <a:pt x="3263682" y="87672"/>
                  <a:pt x="3263682" y="195821"/>
                </a:cubicBezTo>
                <a:lnTo>
                  <a:pt x="3263682" y="1762388"/>
                </a:lnTo>
                <a:cubicBezTo>
                  <a:pt x="3263682" y="1870537"/>
                  <a:pt x="3176010" y="1958209"/>
                  <a:pt x="3067861" y="1958209"/>
                </a:cubicBezTo>
                <a:lnTo>
                  <a:pt x="195821" y="1958209"/>
                </a:lnTo>
                <a:cubicBezTo>
                  <a:pt x="87672" y="1958209"/>
                  <a:pt x="0" y="1870537"/>
                  <a:pt x="0" y="1762388"/>
                </a:cubicBezTo>
                <a:lnTo>
                  <a:pt x="0" y="195821"/>
                </a:lnTo>
                <a:close/>
              </a:path>
            </a:pathLst>
          </a:custGeom>
          <a:solidFill>
            <a:schemeClr val="accent6">
              <a:lumMod val="75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05004" tIns="305004" rIns="305004" bIns="305004" numCol="1" spcCol="1270" anchor="ctr" anchorCtr="0">
            <a:noAutofit/>
          </a:bodyPr>
          <a:lstStyle/>
          <a:p>
            <a:pPr marL="0" lvl="0" indent="0" algn="ctr" defTabSz="2889250">
              <a:lnSpc>
                <a:spcPct val="90000"/>
              </a:lnSpc>
              <a:spcBef>
                <a:spcPct val="0"/>
              </a:spcBef>
              <a:spcAft>
                <a:spcPct val="35000"/>
              </a:spcAft>
              <a:buNone/>
            </a:pPr>
            <a:r>
              <a:rPr lang="en-US" sz="1200" kern="1200" dirty="0"/>
              <a:t>Low levels of social cohesion</a:t>
            </a:r>
          </a:p>
          <a:p>
            <a:pPr algn="ctr" defTabSz="2889250">
              <a:lnSpc>
                <a:spcPct val="90000"/>
              </a:lnSpc>
              <a:spcBef>
                <a:spcPct val="0"/>
              </a:spcBef>
              <a:spcAft>
                <a:spcPct val="35000"/>
              </a:spcAft>
            </a:pPr>
            <a:r>
              <a:rPr lang="en-US" sz="1200" dirty="0">
                <a:highlight>
                  <a:srgbClr val="C0C0C0"/>
                </a:highlight>
              </a:rPr>
              <a:t>___%</a:t>
            </a:r>
          </a:p>
        </p:txBody>
      </p:sp>
      <p:sp>
        <p:nvSpPr>
          <p:cNvPr id="30" name="TextBox 29">
            <a:extLst>
              <a:ext uri="{FF2B5EF4-FFF2-40B4-BE49-F238E27FC236}">
                <a16:creationId xmlns:a16="http://schemas.microsoft.com/office/drawing/2014/main" id="{406E362E-811F-13D9-65C2-FC9B8F0E3A5C}"/>
              </a:ext>
            </a:extLst>
          </p:cNvPr>
          <p:cNvSpPr txBox="1"/>
          <p:nvPr/>
        </p:nvSpPr>
        <p:spPr>
          <a:xfrm>
            <a:off x="890126" y="826226"/>
            <a:ext cx="7719607" cy="646331"/>
          </a:xfrm>
          <a:prstGeom prst="rect">
            <a:avLst/>
          </a:prstGeom>
          <a:noFill/>
        </p:spPr>
        <p:txBody>
          <a:bodyPr wrap="square">
            <a:spAutoFit/>
          </a:bodyPr>
          <a:lstStyle/>
          <a:p>
            <a:r>
              <a:rPr lang="en-US" b="0" i="0" dirty="0">
                <a:effectLst/>
                <a:latin typeface="Roboto" panose="02000000000000000000" pitchFamily="2" charset="0"/>
              </a:rPr>
              <a:t>Many studies over the last several decades have shown disparities in diabetes outcomes across populations with different SDOH</a:t>
            </a:r>
            <a:r>
              <a:rPr lang="en-US" dirty="0">
                <a:latin typeface="Roboto" panose="02000000000000000000" pitchFamily="2" charset="0"/>
              </a:rPr>
              <a:t>. </a:t>
            </a:r>
            <a:endParaRPr lang="en-US" dirty="0"/>
          </a:p>
        </p:txBody>
      </p:sp>
      <p:sp>
        <p:nvSpPr>
          <p:cNvPr id="31" name="TextBox 30">
            <a:extLst>
              <a:ext uri="{FF2B5EF4-FFF2-40B4-BE49-F238E27FC236}">
                <a16:creationId xmlns:a16="http://schemas.microsoft.com/office/drawing/2014/main" id="{B10A8E4D-E21A-670A-BA77-906FE7AF66E0}"/>
              </a:ext>
            </a:extLst>
          </p:cNvPr>
          <p:cNvSpPr txBox="1"/>
          <p:nvPr/>
        </p:nvSpPr>
        <p:spPr>
          <a:xfrm>
            <a:off x="990339" y="4867634"/>
            <a:ext cx="7619394" cy="253916"/>
          </a:xfrm>
          <a:prstGeom prst="rect">
            <a:avLst/>
          </a:prstGeom>
          <a:noFill/>
        </p:spPr>
        <p:txBody>
          <a:bodyPr wrap="none" rtlCol="0">
            <a:spAutoFit/>
          </a:bodyPr>
          <a:lstStyle/>
          <a:p>
            <a:r>
              <a:rPr lang="en-US" sz="1050" dirty="0"/>
              <a:t>Source information: National DPP Coverage Toolkit </a:t>
            </a:r>
            <a:r>
              <a:rPr lang="en-US" sz="1050" dirty="0">
                <a:hlinkClick r:id="rId3"/>
              </a:rPr>
              <a:t>Connecting SDOH and HRSN to Prediabetes and Type 2 Diabetes </a:t>
            </a:r>
            <a:r>
              <a:rPr lang="en-US" sz="1050" dirty="0"/>
              <a:t>page</a:t>
            </a:r>
          </a:p>
        </p:txBody>
      </p:sp>
      <p:sp>
        <p:nvSpPr>
          <p:cNvPr id="4" name="TextBox 3">
            <a:extLst>
              <a:ext uri="{FF2B5EF4-FFF2-40B4-BE49-F238E27FC236}">
                <a16:creationId xmlns:a16="http://schemas.microsoft.com/office/drawing/2014/main" id="{F5989AAE-2BBF-80A8-2D02-DF95E5EE37C5}"/>
              </a:ext>
            </a:extLst>
          </p:cNvPr>
          <p:cNvSpPr txBox="1"/>
          <p:nvPr/>
        </p:nvSpPr>
        <p:spPr>
          <a:xfrm>
            <a:off x="1175726" y="4433796"/>
            <a:ext cx="7248619" cy="369332"/>
          </a:xfrm>
          <a:prstGeom prst="rect">
            <a:avLst/>
          </a:prstGeom>
          <a:noFill/>
        </p:spPr>
        <p:txBody>
          <a:bodyPr wrap="square">
            <a:spAutoFit/>
          </a:bodyPr>
          <a:lstStyle/>
          <a:p>
            <a:r>
              <a:rPr lang="en-US" dirty="0"/>
              <a:t>Which of these populations do we consider high priority for our area? </a:t>
            </a:r>
          </a:p>
        </p:txBody>
      </p:sp>
      <p:sp>
        <p:nvSpPr>
          <p:cNvPr id="3" name="Rectangle 2">
            <a:extLst>
              <a:ext uri="{FF2B5EF4-FFF2-40B4-BE49-F238E27FC236}">
                <a16:creationId xmlns:a16="http://schemas.microsoft.com/office/drawing/2014/main" id="{969353EB-B5FF-7BB3-2122-AC4BFDEB6ED8}"/>
              </a:ext>
            </a:extLst>
          </p:cNvPr>
          <p:cNvSpPr/>
          <p:nvPr/>
        </p:nvSpPr>
        <p:spPr>
          <a:xfrm>
            <a:off x="9202057" y="0"/>
            <a:ext cx="1320800"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r>
              <a:rPr lang="en-US" sz="1000" dirty="0"/>
              <a:t>This slide is intended to be populated using HRSN data from your area in order to contextualize the issue for your partners. If you do not have access to this data, percentages can be removed, and slide can be presented only with existing information on SDOH in relation to diabetes. C</a:t>
            </a:r>
          </a:p>
        </p:txBody>
      </p:sp>
    </p:spTree>
    <p:extLst>
      <p:ext uri="{BB962C8B-B14F-4D97-AF65-F5344CB8AC3E}">
        <p14:creationId xmlns:p14="http://schemas.microsoft.com/office/powerpoint/2010/main" val="132625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0-#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1+#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1+#ppt_w/2"/>
                                          </p:val>
                                        </p:tav>
                                        <p:tav tm="100000">
                                          <p:val>
                                            <p:strVal val="#ppt_x"/>
                                          </p:val>
                                        </p:tav>
                                      </p:tavLst>
                                    </p:anim>
                                    <p:anim calcmode="lin" valueType="num">
                                      <p:cBhvr additive="base">
                                        <p:cTn id="4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1+#ppt_w/2"/>
                                          </p:val>
                                        </p:tav>
                                        <p:tav tm="100000">
                                          <p:val>
                                            <p:strVal val="#ppt_x"/>
                                          </p:val>
                                        </p:tav>
                                      </p:tavLst>
                                    </p:anim>
                                    <p:anim calcmode="lin" valueType="num">
                                      <p:cBhvr additive="base">
                                        <p:cTn id="48" dur="500" fill="hold"/>
                                        <p:tgtEl>
                                          <p:spTgt spid="23"/>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1+#ppt_w/2"/>
                                          </p:val>
                                        </p:tav>
                                        <p:tav tm="100000">
                                          <p:val>
                                            <p:strVal val="#ppt_x"/>
                                          </p:val>
                                        </p:tav>
                                      </p:tavLst>
                                    </p:anim>
                                    <p:anim calcmode="lin" valueType="num">
                                      <p:cBhvr additive="base">
                                        <p:cTn id="5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additive="base">
                                        <p:cTn id="57" dur="500" fill="hold"/>
                                        <p:tgtEl>
                                          <p:spTgt spid="27"/>
                                        </p:tgtEl>
                                        <p:attrNameLst>
                                          <p:attrName>ppt_x</p:attrName>
                                        </p:attrNameLst>
                                      </p:cBhvr>
                                      <p:tavLst>
                                        <p:tav tm="0">
                                          <p:val>
                                            <p:strVal val="1+#ppt_w/2"/>
                                          </p:val>
                                        </p:tav>
                                        <p:tav tm="100000">
                                          <p:val>
                                            <p:strVal val="#ppt_x"/>
                                          </p:val>
                                        </p:tav>
                                      </p:tavLst>
                                    </p:anim>
                                    <p:anim calcmode="lin" valueType="num">
                                      <p:cBhvr additive="base">
                                        <p:cTn id="58" dur="500" fill="hold"/>
                                        <p:tgtEl>
                                          <p:spTgt spid="27"/>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1+#ppt_w/2"/>
                                          </p:val>
                                        </p:tav>
                                        <p:tav tm="100000">
                                          <p:val>
                                            <p:strVal val="#ppt_x"/>
                                          </p:val>
                                        </p:tav>
                                      </p:tavLst>
                                    </p:anim>
                                    <p:anim calcmode="lin" valueType="num">
                                      <p:cBhvr additive="base">
                                        <p:cTn id="62"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P spid="15" grpId="0" animBg="1"/>
      <p:bldP spid="16" grpId="0" animBg="1"/>
      <p:bldP spid="18" grpId="0" animBg="1"/>
      <p:bldP spid="19" grpId="0" animBg="1"/>
      <p:bldP spid="23" grpId="0" animBg="1"/>
      <p:bldP spid="24" grpId="0" animBg="1"/>
      <p:bldP spid="27" grpId="0" animBg="1"/>
      <p:bldP spid="28"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BC402-D563-3455-88B1-7EBD7FF3003D}"/>
              </a:ext>
            </a:extLst>
          </p:cNvPr>
          <p:cNvSpPr>
            <a:spLocks noGrp="1"/>
          </p:cNvSpPr>
          <p:nvPr>
            <p:ph type="title"/>
          </p:nvPr>
        </p:nvSpPr>
        <p:spPr>
          <a:xfrm>
            <a:off x="851573" y="191828"/>
            <a:ext cx="7835226" cy="730040"/>
          </a:xfrm>
        </p:spPr>
        <p:txBody>
          <a:bodyPr>
            <a:normAutofit/>
          </a:bodyPr>
          <a:lstStyle/>
          <a:p>
            <a:r>
              <a:rPr lang="en-US" dirty="0"/>
              <a:t>HRSN in &lt;&lt;</a:t>
            </a:r>
            <a:r>
              <a:rPr lang="en-US" dirty="0">
                <a:highlight>
                  <a:srgbClr val="C0C0C0"/>
                </a:highlight>
              </a:rPr>
              <a:t>STATE</a:t>
            </a:r>
            <a:r>
              <a:rPr lang="en-US" dirty="0"/>
              <a:t>&gt;&gt;</a:t>
            </a:r>
          </a:p>
        </p:txBody>
      </p:sp>
      <p:sp>
        <p:nvSpPr>
          <p:cNvPr id="4" name="Rectangle 3">
            <a:extLst>
              <a:ext uri="{FF2B5EF4-FFF2-40B4-BE49-F238E27FC236}">
                <a16:creationId xmlns:a16="http://schemas.microsoft.com/office/drawing/2014/main" id="{5DAEF324-E448-0806-3123-C3C6219465E4}"/>
              </a:ext>
            </a:extLst>
          </p:cNvPr>
          <p:cNvSpPr/>
          <p:nvPr/>
        </p:nvSpPr>
        <p:spPr>
          <a:xfrm>
            <a:off x="9202056" y="0"/>
            <a:ext cx="1406577" cy="5143499"/>
          </a:xfrm>
          <a:prstGeom prst="rect">
            <a:avLst/>
          </a:prstGeom>
          <a:solidFill>
            <a:schemeClr val="accent1"/>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t>DELETE PRIOR TO SHARING</a:t>
            </a:r>
          </a:p>
          <a:p>
            <a:pPr algn="ctr"/>
            <a:r>
              <a:rPr lang="en-US" sz="1000" dirty="0"/>
              <a:t>This slide is intended to be populated using HRSN data from your area in order to contextualize the issue for your partners. While this data can be pulled from any reliable source, several resources are provided here to get you started, as shown in the MD example. The overall social vulnerability index, available through </a:t>
            </a:r>
            <a:r>
              <a:rPr lang="en-US" sz="1000" dirty="0">
                <a:solidFill>
                  <a:schemeClr val="tx1"/>
                </a:solidFill>
                <a:hlinkClick r:id="rId3">
                  <a:extLst>
                    <a:ext uri="{A12FA001-AC4F-418D-AE19-62706E023703}">
                      <ahyp:hlinkClr xmlns:ahyp="http://schemas.microsoft.com/office/drawing/2018/hyperlinkcolor" val="tx"/>
                    </a:ext>
                  </a:extLst>
                </a:hlinkClick>
              </a:rPr>
              <a:t>CDC’s Social Vulnerability Index (SVI) </a:t>
            </a:r>
            <a:r>
              <a:rPr lang="en-US" sz="1000" dirty="0"/>
              <a:t>may also be useful to include here. When utilizing these resources, users can download maps directly from the site to include in discussion materials. </a:t>
            </a:r>
          </a:p>
        </p:txBody>
      </p:sp>
      <p:sp>
        <p:nvSpPr>
          <p:cNvPr id="13" name="TextBox 12">
            <a:extLst>
              <a:ext uri="{FF2B5EF4-FFF2-40B4-BE49-F238E27FC236}">
                <a16:creationId xmlns:a16="http://schemas.microsoft.com/office/drawing/2014/main" id="{E664F409-EA64-7014-371C-FED4ED89B7BF}"/>
              </a:ext>
            </a:extLst>
          </p:cNvPr>
          <p:cNvSpPr txBox="1"/>
          <p:nvPr/>
        </p:nvSpPr>
        <p:spPr>
          <a:xfrm>
            <a:off x="851572" y="912131"/>
            <a:ext cx="7909655" cy="830997"/>
          </a:xfrm>
          <a:prstGeom prst="rect">
            <a:avLst/>
          </a:prstGeom>
          <a:noFill/>
        </p:spPr>
        <p:txBody>
          <a:bodyPr wrap="square" rtlCol="0">
            <a:spAutoFit/>
          </a:bodyPr>
          <a:lstStyle/>
          <a:p>
            <a:r>
              <a:rPr lang="en-US" sz="1600" dirty="0">
                <a:latin typeface="Roboto" panose="02000000000000000000" pitchFamily="2" charset="0"/>
              </a:rPr>
              <a:t>Using CDC’s </a:t>
            </a:r>
            <a:r>
              <a:rPr lang="en-US" sz="1600" dirty="0">
                <a:latin typeface="Roboto" panose="02000000000000000000" pitchFamily="2" charset="0"/>
                <a:hlinkClick r:id="rId4"/>
              </a:rPr>
              <a:t>U.S. Diabetes Surveillance System SDOH module</a:t>
            </a:r>
            <a:r>
              <a:rPr lang="en-US" sz="1600" dirty="0">
                <a:latin typeface="Roboto" panose="02000000000000000000" pitchFamily="2" charset="0"/>
              </a:rPr>
              <a:t>, we can see areas in [</a:t>
            </a:r>
            <a:r>
              <a:rPr lang="en-US" sz="1600" dirty="0">
                <a:highlight>
                  <a:srgbClr val="C0C0C0"/>
                </a:highlight>
                <a:latin typeface="Roboto" panose="02000000000000000000" pitchFamily="2" charset="0"/>
              </a:rPr>
              <a:t>state/county</a:t>
            </a:r>
            <a:r>
              <a:rPr lang="en-US" sz="1600" dirty="0">
                <a:latin typeface="Roboto" panose="02000000000000000000" pitchFamily="2" charset="0"/>
              </a:rPr>
              <a:t>] that are experiencing high rates of HRSN and diabetes. With this information we can identify areas of overlap and potential for action. </a:t>
            </a:r>
          </a:p>
        </p:txBody>
      </p:sp>
      <p:sp>
        <p:nvSpPr>
          <p:cNvPr id="14" name="Rectangle 13" descr="Map Image" title="Map Image">
            <a:extLst>
              <a:ext uri="{FF2B5EF4-FFF2-40B4-BE49-F238E27FC236}">
                <a16:creationId xmlns:a16="http://schemas.microsoft.com/office/drawing/2014/main" id="{79ED7F3C-88F5-37FE-BE73-7E00277DFD05}"/>
              </a:ext>
            </a:extLst>
          </p:cNvPr>
          <p:cNvSpPr/>
          <p:nvPr/>
        </p:nvSpPr>
        <p:spPr>
          <a:xfrm>
            <a:off x="213475" y="1340483"/>
            <a:ext cx="5541264" cy="3629857"/>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a:extLst>
              <a:ext uri="{FF2B5EF4-FFF2-40B4-BE49-F238E27FC236}">
                <a16:creationId xmlns:a16="http://schemas.microsoft.com/office/drawing/2014/main" id="{797D017A-0549-4C51-20D9-61B8B4D92864}"/>
              </a:ext>
            </a:extLst>
          </p:cNvPr>
          <p:cNvPicPr>
            <a:picLocks noChangeAspect="1"/>
          </p:cNvPicPr>
          <p:nvPr/>
        </p:nvPicPr>
        <p:blipFill>
          <a:blip r:embed="rId6"/>
          <a:stretch>
            <a:fillRect/>
          </a:stretch>
        </p:blipFill>
        <p:spPr>
          <a:xfrm>
            <a:off x="1338044" y="3031905"/>
            <a:ext cx="1646063" cy="1396105"/>
          </a:xfrm>
          <a:prstGeom prst="rect">
            <a:avLst/>
          </a:prstGeom>
        </p:spPr>
      </p:pic>
      <p:sp>
        <p:nvSpPr>
          <p:cNvPr id="31" name="Title 3" descr="Title" title="Title">
            <a:extLst>
              <a:ext uri="{FF2B5EF4-FFF2-40B4-BE49-F238E27FC236}">
                <a16:creationId xmlns:a16="http://schemas.microsoft.com/office/drawing/2014/main" id="{95549618-A38F-4F12-44A3-4C8682758BCE}"/>
              </a:ext>
            </a:extLst>
          </p:cNvPr>
          <p:cNvSpPr txBox="1">
            <a:spLocks/>
          </p:cNvSpPr>
          <p:nvPr/>
        </p:nvSpPr>
        <p:spPr>
          <a:xfrm>
            <a:off x="1038101" y="1794040"/>
            <a:ext cx="3209383" cy="470901"/>
          </a:xfrm>
          <a:prstGeom prst="rect">
            <a:avLst/>
          </a:prstGeom>
        </p:spPr>
        <p:txBody>
          <a:bodyPr>
            <a:noAutofit/>
          </a:bodyPr>
          <a:lstStyle>
            <a:lvl1pPr algn="ctr" defTabSz="914400" rtl="0" eaLnBrk="1" latinLnBrk="0" hangingPunct="1">
              <a:lnSpc>
                <a:spcPts val="3000"/>
              </a:lnSpc>
              <a:spcBef>
                <a:spcPct val="0"/>
              </a:spcBef>
              <a:buNone/>
              <a:defRPr sz="2800" b="1" kern="1200" baseline="0">
                <a:solidFill>
                  <a:schemeClr val="tx1"/>
                </a:solidFill>
                <a:effectLst/>
                <a:latin typeface="Calibri"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0039A6"/>
                </a:solidFill>
                <a:effectLst/>
                <a:uLnTx/>
                <a:uFillTx/>
                <a:latin typeface="Roboto" panose="02000000000000000000" pitchFamily="2" charset="0"/>
                <a:ea typeface="Roboto" panose="02000000000000000000" pitchFamily="2" charset="0"/>
                <a:cs typeface="Roboto" panose="02000000000000000000" pitchFamily="2" charset="0"/>
              </a:rPr>
              <a:t>Diagnosed Diabetes</a:t>
            </a:r>
            <a:r>
              <a:rPr lang="en-US" sz="1400" b="0" dirty="0">
                <a:solidFill>
                  <a:srgbClr val="0039A6"/>
                </a:solidFill>
                <a:latin typeface="Roboto" panose="02000000000000000000" pitchFamily="2" charset="0"/>
                <a:ea typeface="Roboto" panose="02000000000000000000" pitchFamily="2" charset="0"/>
                <a:cs typeface="Roboto" panose="02000000000000000000" pitchFamily="2" charset="0"/>
              </a:rPr>
              <a:t>, Maryland, </a:t>
            </a:r>
            <a:r>
              <a:rPr kumimoji="0" lang="en-US" sz="1400" b="0" i="0" u="none" strike="noStrike" kern="1200" cap="none" spc="0" normalizeH="0" baseline="0" noProof="0" dirty="0">
                <a:ln>
                  <a:noFill/>
                </a:ln>
                <a:solidFill>
                  <a:srgbClr val="0039A6"/>
                </a:solidFill>
                <a:effectLst/>
                <a:uLnTx/>
                <a:uFillTx/>
                <a:latin typeface="Roboto" panose="02000000000000000000" pitchFamily="2" charset="0"/>
                <a:ea typeface="Roboto" panose="02000000000000000000" pitchFamily="2" charset="0"/>
                <a:cs typeface="Roboto" panose="02000000000000000000" pitchFamily="2" charset="0"/>
              </a:rPr>
              <a:t>2018</a:t>
            </a:r>
          </a:p>
        </p:txBody>
      </p:sp>
      <p:sp>
        <p:nvSpPr>
          <p:cNvPr id="34" name="Rectangle 33" descr="Map Image" title="Map Image">
            <a:extLst>
              <a:ext uri="{FF2B5EF4-FFF2-40B4-BE49-F238E27FC236}">
                <a16:creationId xmlns:a16="http://schemas.microsoft.com/office/drawing/2014/main" id="{44B8958D-BA87-EF69-4CEE-75A18E07D57C}"/>
              </a:ext>
            </a:extLst>
          </p:cNvPr>
          <p:cNvSpPr/>
          <p:nvPr/>
        </p:nvSpPr>
        <p:spPr>
          <a:xfrm>
            <a:off x="4619049" y="1409515"/>
            <a:ext cx="4354642" cy="3520824"/>
          </a:xfrm>
          <a:prstGeom prst="rect">
            <a:avLst/>
          </a:prstGeom>
          <a:blipFill>
            <a:blip r:embed="rId7"/>
            <a:stretch>
              <a:fillRect l="-46073" t="-25585" r="-49107" b="-257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45" name="Picture 44">
            <a:extLst>
              <a:ext uri="{FF2B5EF4-FFF2-40B4-BE49-F238E27FC236}">
                <a16:creationId xmlns:a16="http://schemas.microsoft.com/office/drawing/2014/main" id="{E9848387-1F40-2E48-0535-B1FEE7038028}"/>
              </a:ext>
            </a:extLst>
          </p:cNvPr>
          <p:cNvPicPr>
            <a:picLocks noChangeAspect="1"/>
          </p:cNvPicPr>
          <p:nvPr/>
        </p:nvPicPr>
        <p:blipFill>
          <a:blip r:embed="rId8"/>
          <a:stretch>
            <a:fillRect/>
          </a:stretch>
        </p:blipFill>
        <p:spPr>
          <a:xfrm>
            <a:off x="5311223" y="3047831"/>
            <a:ext cx="1646063" cy="1018120"/>
          </a:xfrm>
          <a:prstGeom prst="rect">
            <a:avLst/>
          </a:prstGeom>
        </p:spPr>
      </p:pic>
      <p:sp>
        <p:nvSpPr>
          <p:cNvPr id="46" name="Title 3" descr="Title" title="Title">
            <a:extLst>
              <a:ext uri="{FF2B5EF4-FFF2-40B4-BE49-F238E27FC236}">
                <a16:creationId xmlns:a16="http://schemas.microsoft.com/office/drawing/2014/main" id="{7C4A4463-D9DB-5462-8B32-8248027BB1CA}"/>
              </a:ext>
            </a:extLst>
          </p:cNvPr>
          <p:cNvSpPr txBox="1">
            <a:spLocks/>
          </p:cNvSpPr>
          <p:nvPr/>
        </p:nvSpPr>
        <p:spPr>
          <a:xfrm>
            <a:off x="5027987" y="1794039"/>
            <a:ext cx="3209383" cy="470901"/>
          </a:xfrm>
          <a:prstGeom prst="rect">
            <a:avLst/>
          </a:prstGeom>
        </p:spPr>
        <p:txBody>
          <a:bodyPr>
            <a:noAutofit/>
          </a:bodyPr>
          <a:lstStyle>
            <a:lvl1pPr algn="ctr" defTabSz="914400" rtl="0" eaLnBrk="1" latinLnBrk="0" hangingPunct="1">
              <a:lnSpc>
                <a:spcPts val="3000"/>
              </a:lnSpc>
              <a:spcBef>
                <a:spcPct val="0"/>
              </a:spcBef>
              <a:buNone/>
              <a:defRPr sz="2800" b="1" kern="1200" baseline="0">
                <a:solidFill>
                  <a:schemeClr val="tx1"/>
                </a:solidFill>
                <a:effectLst/>
                <a:latin typeface="Calibri"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0039A6"/>
                </a:solidFill>
                <a:effectLst/>
                <a:uLnTx/>
                <a:uFillTx/>
                <a:latin typeface="Roboto" panose="02000000000000000000" pitchFamily="2" charset="0"/>
                <a:ea typeface="Roboto" panose="02000000000000000000" pitchFamily="2" charset="0"/>
                <a:cs typeface="Roboto" panose="02000000000000000000" pitchFamily="2" charset="0"/>
              </a:rPr>
              <a:t>Free or Reduced Lunch Enrollment</a:t>
            </a:r>
            <a:r>
              <a:rPr lang="en-US" sz="1400" b="0" dirty="0">
                <a:solidFill>
                  <a:srgbClr val="0039A6"/>
                </a:solidFill>
                <a:latin typeface="Roboto" panose="02000000000000000000" pitchFamily="2" charset="0"/>
                <a:ea typeface="Roboto" panose="02000000000000000000" pitchFamily="2" charset="0"/>
                <a:cs typeface="Roboto" panose="02000000000000000000" pitchFamily="2" charset="0"/>
              </a:rPr>
              <a:t>, Maryland, </a:t>
            </a:r>
            <a:r>
              <a:rPr kumimoji="0" lang="en-US" sz="1400" b="0" i="0" u="none" strike="noStrike" kern="1200" cap="none" spc="0" normalizeH="0" baseline="0" noProof="0" dirty="0">
                <a:ln>
                  <a:noFill/>
                </a:ln>
                <a:solidFill>
                  <a:srgbClr val="0039A6"/>
                </a:solidFill>
                <a:effectLst/>
                <a:uLnTx/>
                <a:uFillTx/>
                <a:latin typeface="Roboto" panose="02000000000000000000" pitchFamily="2" charset="0"/>
                <a:ea typeface="Roboto" panose="02000000000000000000" pitchFamily="2" charset="0"/>
                <a:cs typeface="Roboto" panose="02000000000000000000" pitchFamily="2" charset="0"/>
              </a:rPr>
              <a:t>2018</a:t>
            </a:r>
          </a:p>
        </p:txBody>
      </p:sp>
      <p:sp>
        <p:nvSpPr>
          <p:cNvPr id="3" name="TextBox 2">
            <a:extLst>
              <a:ext uri="{FF2B5EF4-FFF2-40B4-BE49-F238E27FC236}">
                <a16:creationId xmlns:a16="http://schemas.microsoft.com/office/drawing/2014/main" id="{CAB1A03D-D3E4-C759-621B-BAF85DA88D84}"/>
              </a:ext>
            </a:extLst>
          </p:cNvPr>
          <p:cNvSpPr txBox="1"/>
          <p:nvPr/>
        </p:nvSpPr>
        <p:spPr>
          <a:xfrm>
            <a:off x="1664153" y="4410463"/>
            <a:ext cx="6628274" cy="646331"/>
          </a:xfrm>
          <a:prstGeom prst="rect">
            <a:avLst/>
          </a:prstGeom>
          <a:noFill/>
        </p:spPr>
        <p:txBody>
          <a:bodyPr wrap="square">
            <a:spAutoFit/>
          </a:bodyPr>
          <a:lstStyle/>
          <a:p>
            <a:pPr algn="ctr"/>
            <a:r>
              <a:rPr lang="en-US" dirty="0">
                <a:latin typeface="Roboto" panose="02000000000000000000" pitchFamily="2" charset="0"/>
              </a:rPr>
              <a:t>How can we use this information to form partnerships, set goals, and initiate programs? </a:t>
            </a:r>
            <a:endParaRPr lang="en-US" dirty="0"/>
          </a:p>
        </p:txBody>
      </p:sp>
    </p:spTree>
    <p:extLst>
      <p:ext uri="{BB962C8B-B14F-4D97-AF65-F5344CB8AC3E}">
        <p14:creationId xmlns:p14="http://schemas.microsoft.com/office/powerpoint/2010/main" val="15877048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ASTER_ITEM" val="MASTER_ITEM"/>
  <p:tag name="SLIDE_TYPE_NAME" val="Three Vertical Boxes (10pt) - Medium and Small"/>
</p:tagLst>
</file>

<file path=ppt/theme/theme1.xml><?xml version="1.0" encoding="utf-8"?>
<a:theme xmlns:a="http://schemas.openxmlformats.org/drawingml/2006/main" name="Office Theme">
  <a:themeElements>
    <a:clrScheme name="Custom 2">
      <a:dk1>
        <a:srgbClr val="002855"/>
      </a:dk1>
      <a:lt1>
        <a:srgbClr val="FFFFFF"/>
      </a:lt1>
      <a:dk2>
        <a:srgbClr val="0057B8"/>
      </a:dk2>
      <a:lt2>
        <a:srgbClr val="FFB500"/>
      </a:lt2>
      <a:accent1>
        <a:srgbClr val="00B140"/>
      </a:accent1>
      <a:accent2>
        <a:srgbClr val="76232F"/>
      </a:accent2>
      <a:accent3>
        <a:srgbClr val="6FA287"/>
      </a:accent3>
      <a:accent4>
        <a:srgbClr val="7C878E"/>
      </a:accent4>
      <a:accent5>
        <a:srgbClr val="B9D9EB"/>
      </a:accent5>
      <a:accent6>
        <a:srgbClr val="7C878E"/>
      </a:accent6>
      <a:hlink>
        <a:srgbClr val="00B140"/>
      </a:hlink>
      <a:folHlink>
        <a:srgbClr val="00B14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44008F77BDE442A9A9DF093AD19BBB" ma:contentTypeVersion="17" ma:contentTypeDescription="Create a new document." ma:contentTypeScope="" ma:versionID="dfd198a1e93837422d1a4bed40c6c1ae">
  <xsd:schema xmlns:xsd="http://www.w3.org/2001/XMLSchema" xmlns:xs="http://www.w3.org/2001/XMLSchema" xmlns:p="http://schemas.microsoft.com/office/2006/metadata/properties" xmlns:ns1="http://schemas.microsoft.com/sharepoint/v3" xmlns:ns2="8ebc2567-3038-4594-8657-c395241039ab" xmlns:ns3="e99df405-d0cb-4bf2-acf9-51df214a22bc" targetNamespace="http://schemas.microsoft.com/office/2006/metadata/properties" ma:root="true" ma:fieldsID="5580726bea20e1196bf8fde117c92fa6" ns1:_="" ns2:_="" ns3:_="">
    <xsd:import namespace="http://schemas.microsoft.com/sharepoint/v3"/>
    <xsd:import namespace="8ebc2567-3038-4594-8657-c395241039ab"/>
    <xsd:import namespace="e99df405-d0cb-4bf2-acf9-51df214a22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OCR"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bc2567-3038-4594-8657-c395241039a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0f6e435a-bad2-4578-9ee1-40557d5b7e30}" ma:internalName="TaxCatchAll" ma:showField="CatchAllData" ma:web="8ebc2567-3038-4594-8657-c395241039a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9df405-d0cb-4bf2-acf9-51df214a22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472f85a-06b3-47e5-b273-e3ee90a5446e"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EBCDAE-83E3-4F01-B65B-F8EC3F3A0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ebc2567-3038-4594-8657-c395241039ab"/>
    <ds:schemaRef ds:uri="e99df405-d0cb-4bf2-acf9-51df214a22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4017F-2367-4A1A-B44E-B84A4D1331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6484</TotalTime>
  <Words>6882</Words>
  <Application>Microsoft Office PowerPoint</Application>
  <PresentationFormat>On-screen Show (16:9)</PresentationFormat>
  <Paragraphs>378</Paragraphs>
  <Slides>26</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Calibri Light</vt:lpstr>
      <vt:lpstr>Helvetica</vt:lpstr>
      <vt:lpstr>Roboto</vt:lpstr>
      <vt:lpstr>Symbol</vt:lpstr>
      <vt:lpstr>Verdana</vt:lpstr>
      <vt:lpstr>Wingdings</vt:lpstr>
      <vt:lpstr>Office Theme</vt:lpstr>
      <vt:lpstr>Health Equity and the National Diabetes Prevention Program</vt:lpstr>
      <vt:lpstr>Health Equity Modifiable Slide Deck  Table of Contents</vt:lpstr>
      <vt:lpstr>About the Health Equity  Modifiable Slide Deck </vt:lpstr>
      <vt:lpstr>Instructions for Using the Health  Equity Modifiable Slide Deck</vt:lpstr>
      <vt:lpstr>Agenda</vt:lpstr>
      <vt:lpstr>Defining Health Equity</vt:lpstr>
      <vt:lpstr>HRSN and Individual Health</vt:lpstr>
      <vt:lpstr>Connecting SDOH and Diabetes in [STATE]</vt:lpstr>
      <vt:lpstr>HRSN in &lt;&lt;STATE&gt;&gt;</vt:lpstr>
      <vt:lpstr>Prediabetes: Local Need and Landscape</vt:lpstr>
      <vt:lpstr>About the National DPP </vt:lpstr>
      <vt:lpstr>The National DPP and HRSN</vt:lpstr>
      <vt:lpstr>Addressing HRSN through the National DPP: State Examples</vt:lpstr>
      <vt:lpstr>Federal Health Equity Initiatives</vt:lpstr>
      <vt:lpstr>Program Supports</vt:lpstr>
      <vt:lpstr>Addressing HRSN in &lt;&lt;STATE/AREA&gt;&gt;</vt:lpstr>
      <vt:lpstr>Potential Roles for Partners in &lt;&lt;State&gt;&gt;</vt:lpstr>
      <vt:lpstr>Medicaid and HRSN </vt:lpstr>
      <vt:lpstr>Pathways to Medicaid Coverage</vt:lpstr>
      <vt:lpstr>Umbrella Hub Arrangements</vt:lpstr>
      <vt:lpstr>SDOH and the UHA</vt:lpstr>
      <vt:lpstr>Addressing HRSN through the National DPP: UHA Examples</vt:lpstr>
      <vt:lpstr>Addressing HRSN in &lt;&lt;STATE/UHA&gt;&gt;</vt:lpstr>
      <vt:lpstr>Additional Discussion Questions</vt:lpstr>
      <vt:lpstr>Engagement Tips</vt:lpstr>
      <vt:lpstr>Additional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Sarah Johnson</cp:lastModifiedBy>
  <cp:revision>191</cp:revision>
  <dcterms:created xsi:type="dcterms:W3CDTF">2020-02-18T19:49:59Z</dcterms:created>
  <dcterms:modified xsi:type="dcterms:W3CDTF">2023-05-04T17:57:25Z</dcterms:modified>
</cp:coreProperties>
</file>